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6"/>
  </p:notesMasterIdLst>
  <p:handoutMasterIdLst>
    <p:handoutMasterId r:id="rId27"/>
  </p:handoutMasterIdLst>
  <p:sldIdLst>
    <p:sldId id="311" r:id="rId5"/>
    <p:sldId id="313" r:id="rId6"/>
    <p:sldId id="314" r:id="rId7"/>
    <p:sldId id="315" r:id="rId8"/>
    <p:sldId id="303" r:id="rId9"/>
    <p:sldId id="316" r:id="rId10"/>
    <p:sldId id="317" r:id="rId11"/>
    <p:sldId id="318" r:id="rId12"/>
    <p:sldId id="319" r:id="rId13"/>
    <p:sldId id="276" r:id="rId14"/>
    <p:sldId id="320" r:id="rId15"/>
    <p:sldId id="321" r:id="rId16"/>
    <p:sldId id="322" r:id="rId17"/>
    <p:sldId id="323" r:id="rId18"/>
    <p:sldId id="324" r:id="rId19"/>
    <p:sldId id="326" r:id="rId20"/>
    <p:sldId id="299" r:id="rId21"/>
    <p:sldId id="325" r:id="rId22"/>
    <p:sldId id="327" r:id="rId23"/>
    <p:sldId id="329" r:id="rId24"/>
    <p:sldId id="328" r:id="rId25"/>
  </p:sldIdLst>
  <p:sldSz cx="9144000" cy="5143500" type="screen16x9"/>
  <p:notesSz cx="6858000" cy="9144000"/>
  <p:embeddedFontLst>
    <p:embeddedFont>
      <p:font typeface="TheSans UHH Bold Caps" panose="020B0702050302020203" pitchFamily="34" charset="0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TheSans UHH Regular" panose="020B0502050302020203" pitchFamily="34" charset="0"/>
      <p:regular r:id="rId33"/>
    </p:embeddedFont>
    <p:embeddedFont>
      <p:font typeface="TheSans UHH" panose="020B0502050302020203" pitchFamily="34" charset="0"/>
      <p:regular r:id="rId34"/>
      <p:bold r:id="rId35"/>
      <p:italic r:id="rId36"/>
      <p:boldItalic r:id="rId37"/>
    </p:embeddedFont>
    <p:embeddedFont>
      <p:font typeface="TheSans UHH Bold Caps" panose="020B0702050302020203" pitchFamily="34" charset="0"/>
      <p:bold r:id="rId28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311"/>
            <p14:sldId id="313"/>
            <p14:sldId id="314"/>
            <p14:sldId id="315"/>
            <p14:sldId id="303"/>
            <p14:sldId id="316"/>
            <p14:sldId id="317"/>
            <p14:sldId id="318"/>
            <p14:sldId id="319"/>
            <p14:sldId id="276"/>
            <p14:sldId id="320"/>
            <p14:sldId id="321"/>
            <p14:sldId id="322"/>
            <p14:sldId id="323"/>
            <p14:sldId id="324"/>
            <p14:sldId id="326"/>
            <p14:sldId id="299"/>
            <p14:sldId id="325"/>
            <p14:sldId id="327"/>
            <p14:sldId id="329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15B"/>
    <a:srgbClr val="3C515B"/>
    <a:srgbClr val="009C00"/>
    <a:srgbClr val="9DA8AD"/>
    <a:srgbClr val="B6BFC3"/>
    <a:srgbClr val="027099"/>
    <a:srgbClr val="008CC0"/>
    <a:srgbClr val="009CD1"/>
    <a:srgbClr val="E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F16A0-2353-0AD6-5953-5D8FB64ED6E3}" v="16" dt="2024-03-18T11:10:52.0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6" autoAdjust="0"/>
    <p:restoredTop sz="86485" autoAdjust="0"/>
  </p:normalViewPr>
  <p:slideViewPr>
    <p:cSldViewPr snapToObjects="1">
      <p:cViewPr varScale="1">
        <p:scale>
          <a:sx n="97" d="100"/>
          <a:sy n="97" d="100"/>
        </p:scale>
        <p:origin x="1272" y="84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echler" userId="S::david.bechler@studium.uni-hamburg.de::52b230aa-b777-46bb-a20a-2bbbe27f2de1" providerId="AD" clId="Web-{4EFD726D-1271-52E0-55E9-368DEA47EE33}"/>
    <pc:docChg chg="addSld modSld modSection">
      <pc:chgData name="David Bechler" userId="S::david.bechler@studium.uni-hamburg.de::52b230aa-b777-46bb-a20a-2bbbe27f2de1" providerId="AD" clId="Web-{4EFD726D-1271-52E0-55E9-368DEA47EE33}" dt="2024-02-27T13:18:18.348" v="305" actId="20577"/>
      <pc:docMkLst>
        <pc:docMk/>
      </pc:docMkLst>
      <pc:sldChg chg="modSp new">
        <pc:chgData name="David Bechler" userId="S::david.bechler@studium.uni-hamburg.de::52b230aa-b777-46bb-a20a-2bbbe27f2de1" providerId="AD" clId="Web-{4EFD726D-1271-52E0-55E9-368DEA47EE33}" dt="2024-02-27T13:18:18.348" v="305" actId="20577"/>
        <pc:sldMkLst>
          <pc:docMk/>
          <pc:sldMk cId="3250270695" sldId="310"/>
        </pc:sldMkLst>
        <pc:spChg chg="mod">
          <ac:chgData name="David Bechler" userId="S::david.bechler@studium.uni-hamburg.de::52b230aa-b777-46bb-a20a-2bbbe27f2de1" providerId="AD" clId="Web-{4EFD726D-1271-52E0-55E9-368DEA47EE33}" dt="2024-02-27T13:11:48.260" v="11" actId="14100"/>
          <ac:spMkLst>
            <pc:docMk/>
            <pc:sldMk cId="3250270695" sldId="310"/>
            <ac:spMk id="2" creationId="{AE81A815-CE2A-E048-5E39-83B563D00622}"/>
          </ac:spMkLst>
        </pc:spChg>
        <pc:spChg chg="mod">
          <ac:chgData name="David Bechler" userId="S::david.bechler@studium.uni-hamburg.de::52b230aa-b777-46bb-a20a-2bbbe27f2de1" providerId="AD" clId="Web-{4EFD726D-1271-52E0-55E9-368DEA47EE33}" dt="2024-02-27T13:18:18.348" v="305" actId="20577"/>
          <ac:spMkLst>
            <pc:docMk/>
            <pc:sldMk cId="3250270695" sldId="310"/>
            <ac:spMk id="3" creationId="{E0BCABFA-BB03-9A3A-E494-8688D13104A2}"/>
          </ac:spMkLst>
        </pc:spChg>
      </pc:sldChg>
    </pc:docChg>
  </pc:docChgLst>
  <pc:docChgLst>
    <pc:chgData name="David Bechler" userId="S::david.bechler@studium.uni-hamburg.de::52b230aa-b777-46bb-a20a-2bbbe27f2de1" providerId="AD" clId="Web-{012F16A0-2353-0AD6-5953-5D8FB64ED6E3}"/>
    <pc:docChg chg="modSld">
      <pc:chgData name="David Bechler" userId="S::david.bechler@studium.uni-hamburg.de::52b230aa-b777-46bb-a20a-2bbbe27f2de1" providerId="AD" clId="Web-{012F16A0-2353-0AD6-5953-5D8FB64ED6E3}" dt="2024-03-18T11:10:52.020" v="14" actId="20577"/>
      <pc:docMkLst>
        <pc:docMk/>
      </pc:docMkLst>
      <pc:sldChg chg="modSp">
        <pc:chgData name="David Bechler" userId="S::david.bechler@studium.uni-hamburg.de::52b230aa-b777-46bb-a20a-2bbbe27f2de1" providerId="AD" clId="Web-{012F16A0-2353-0AD6-5953-5D8FB64ED6E3}" dt="2024-03-18T11:10:52.020" v="14" actId="20577"/>
        <pc:sldMkLst>
          <pc:docMk/>
          <pc:sldMk cId="1029740526" sldId="256"/>
        </pc:sldMkLst>
        <pc:spChg chg="mod">
          <ac:chgData name="David Bechler" userId="S::david.bechler@studium.uni-hamburg.de::52b230aa-b777-46bb-a20a-2bbbe27f2de1" providerId="AD" clId="Web-{012F16A0-2353-0AD6-5953-5D8FB64ED6E3}" dt="2024-03-18T11:10:52.020" v="14" actId="20577"/>
          <ac:spMkLst>
            <pc:docMk/>
            <pc:sldMk cId="1029740526" sldId="256"/>
            <ac:spMk id="3" creationId="{97189D70-0F38-5F65-B1F7-AC3543E3B219}"/>
          </ac:spMkLst>
        </pc:spChg>
      </pc:sldChg>
    </pc:docChg>
  </pc:docChgLst>
  <pc:docChgLst>
    <pc:chgData name="David Bechler" userId="S::david.bechler@studium.uni-hamburg.de::52b230aa-b777-46bb-a20a-2bbbe27f2de1" providerId="AD" clId="Web-{A333FF1B-BF5F-49C5-8762-8C1C5D995877}"/>
    <pc:docChg chg="delSld modSection">
      <pc:chgData name="David Bechler" userId="S::david.bechler@studium.uni-hamburg.de::52b230aa-b777-46bb-a20a-2bbbe27f2de1" providerId="AD" clId="Web-{A333FF1B-BF5F-49C5-8762-8C1C5D995877}" dt="2024-02-25T14:06:21.500" v="4"/>
      <pc:docMkLst>
        <pc:docMk/>
      </pc:docMkLst>
      <pc:sldChg chg="del">
        <pc:chgData name="David Bechler" userId="S::david.bechler@studium.uni-hamburg.de::52b230aa-b777-46bb-a20a-2bbbe27f2de1" providerId="AD" clId="Web-{A333FF1B-BF5F-49C5-8762-8C1C5D995877}" dt="2024-02-25T14:06:20.718" v="3"/>
        <pc:sldMkLst>
          <pc:docMk/>
          <pc:sldMk cId="3727166837" sldId="271"/>
        </pc:sldMkLst>
      </pc:sldChg>
      <pc:sldChg chg="del">
        <pc:chgData name="David Bechler" userId="S::david.bechler@studium.uni-hamburg.de::52b230aa-b777-46bb-a20a-2bbbe27f2de1" providerId="AD" clId="Web-{A333FF1B-BF5F-49C5-8762-8C1C5D995877}" dt="2024-02-25T14:06:20.328" v="2"/>
        <pc:sldMkLst>
          <pc:docMk/>
          <pc:sldMk cId="4108135307" sldId="272"/>
        </pc:sldMkLst>
      </pc:sldChg>
      <pc:sldChg chg="del">
        <pc:chgData name="David Bechler" userId="S::david.bechler@studium.uni-hamburg.de::52b230aa-b777-46bb-a20a-2bbbe27f2de1" providerId="AD" clId="Web-{A333FF1B-BF5F-49C5-8762-8C1C5D995877}" dt="2024-02-25T14:06:19.125" v="0"/>
        <pc:sldMkLst>
          <pc:docMk/>
          <pc:sldMk cId="935345799" sldId="273"/>
        </pc:sldMkLst>
      </pc:sldChg>
      <pc:sldChg chg="del">
        <pc:chgData name="David Bechler" userId="S::david.bechler@studium.uni-hamburg.de::52b230aa-b777-46bb-a20a-2bbbe27f2de1" providerId="AD" clId="Web-{A333FF1B-BF5F-49C5-8762-8C1C5D995877}" dt="2024-02-25T14:06:19.781" v="1"/>
        <pc:sldMkLst>
          <pc:docMk/>
          <pc:sldMk cId="603125375" sldId="284"/>
        </pc:sldMkLst>
      </pc:sldChg>
      <pc:sldChg chg="del">
        <pc:chgData name="David Bechler" userId="S::david.bechler@studium.uni-hamburg.de::52b230aa-b777-46bb-a20a-2bbbe27f2de1" providerId="AD" clId="Web-{A333FF1B-BF5F-49C5-8762-8C1C5D995877}" dt="2024-02-25T14:06:21.500" v="4"/>
        <pc:sldMkLst>
          <pc:docMk/>
          <pc:sldMk cId="3537412619" sldId="292"/>
        </pc:sldMkLst>
      </pc:sldChg>
    </pc:docChg>
  </pc:docChgLst>
  <pc:docChgLst>
    <pc:chgData name="David Bechler" userId="S::david.bechler@studium.uni-hamburg.de::52b230aa-b777-46bb-a20a-2bbbe27f2de1" providerId="AD" clId="Web-{ED4C46AE-83F4-9A39-657E-501EFC23C90D}"/>
    <pc:docChg chg="modSld">
      <pc:chgData name="David Bechler" userId="S::david.bechler@studium.uni-hamburg.de::52b230aa-b777-46bb-a20a-2bbbe27f2de1" providerId="AD" clId="Web-{ED4C46AE-83F4-9A39-657E-501EFC23C90D}" dt="2024-02-27T13:21:11.422" v="56" actId="20577"/>
      <pc:docMkLst>
        <pc:docMk/>
      </pc:docMkLst>
      <pc:sldChg chg="modSp">
        <pc:chgData name="David Bechler" userId="S::david.bechler@studium.uni-hamburg.de::52b230aa-b777-46bb-a20a-2bbbe27f2de1" providerId="AD" clId="Web-{ED4C46AE-83F4-9A39-657E-501EFC23C90D}" dt="2024-02-27T13:21:11.422" v="56" actId="20577"/>
        <pc:sldMkLst>
          <pc:docMk/>
          <pc:sldMk cId="3250270695" sldId="310"/>
        </pc:sldMkLst>
        <pc:spChg chg="mod">
          <ac:chgData name="David Bechler" userId="S::david.bechler@studium.uni-hamburg.de::52b230aa-b777-46bb-a20a-2bbbe27f2de1" providerId="AD" clId="Web-{ED4C46AE-83F4-9A39-657E-501EFC23C90D}" dt="2024-02-27T13:21:11.422" v="56" actId="20577"/>
          <ac:spMkLst>
            <pc:docMk/>
            <pc:sldMk cId="3250270695" sldId="310"/>
            <ac:spMk id="3" creationId="{E0BCABFA-BB03-9A3A-E494-8688D13104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Calibri" panose="020F0502020204030204" pitchFamily="34" charset="0"/>
              </a:rPr>
              <a:t>07.04.2025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Calibri" panose="020F0502020204030204" pitchFamily="34" charset="0"/>
              </a:rPr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07.04.2025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230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SS23, Mark Spektor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52120" y="4675956"/>
            <a:ext cx="3093449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SS23, Mark Spektor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naturalreaders.com/online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mark.spektor@uni-hamburg.de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penai.com/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ribbr.de/anfang-abschlussarbeit/forschungsfrage-formulieren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FF6A76C-4F60-96AF-C93F-84CD18899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0824" y="3579862"/>
            <a:ext cx="8065592" cy="370800"/>
          </a:xfrm>
        </p:spPr>
        <p:txBody>
          <a:bodyPr/>
          <a:lstStyle/>
          <a:p>
            <a:r>
              <a:rPr lang="de-DE" dirty="0"/>
              <a:t>Mark Spektor, </a:t>
            </a:r>
            <a:r>
              <a:rPr lang="de-DE" dirty="0" err="1" smtClean="0"/>
              <a:t>M.Sc</a:t>
            </a:r>
            <a:r>
              <a:rPr lang="de-DE" dirty="0"/>
              <a:t>.											     </a:t>
            </a:r>
            <a:r>
              <a:rPr lang="de-DE" dirty="0" smtClean="0"/>
              <a:t>SS2024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189D70-0F38-5F65-B1F7-AC3543E3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994928"/>
            <a:ext cx="8892480" cy="1015200"/>
          </a:xfrm>
        </p:spPr>
        <p:txBody>
          <a:bodyPr lIns="91440" tIns="45720" rIns="91440" bIns="45720" anchor="t"/>
          <a:lstStyle/>
          <a:p>
            <a:r>
              <a:rPr lang="de-DE" sz="2000" dirty="0">
                <a:latin typeface="Calibri"/>
                <a:cs typeface="Calibri"/>
              </a:rPr>
              <a:t>2. Die Basis wissenschaftlicher Arbeiten: </a:t>
            </a:r>
            <a:r>
              <a:rPr lang="de-DE" sz="2000" dirty="0" smtClean="0">
                <a:latin typeface="Calibri"/>
                <a:cs typeface="Calibri"/>
              </a:rPr>
              <a:t>Forschungsfrage und Gliederung</a:t>
            </a:r>
            <a:br>
              <a:rPr lang="de-DE" sz="2000" dirty="0" smtClean="0">
                <a:latin typeface="Calibri"/>
                <a:cs typeface="Calibri"/>
              </a:rPr>
            </a:br>
            <a:r>
              <a:rPr lang="de-DE" sz="2000" dirty="0">
                <a:latin typeface="Calibri"/>
                <a:cs typeface="Calibri"/>
              </a:rPr>
              <a:t>                                                          </a:t>
            </a:r>
            <a:r>
              <a:rPr lang="de-DE" sz="2000" dirty="0" smtClean="0">
                <a:latin typeface="Calibri"/>
                <a:cs typeface="Calibri"/>
              </a:rPr>
              <a:t/>
            </a:r>
            <a:br>
              <a:rPr lang="de-DE" sz="2000" dirty="0" smtClean="0">
                <a:latin typeface="Calibri"/>
                <a:cs typeface="Calibri"/>
              </a:rPr>
            </a:br>
            <a:r>
              <a:rPr lang="de-DE" sz="2000" dirty="0" smtClean="0">
                <a:latin typeface="Calibri"/>
                <a:cs typeface="Calibri"/>
              </a:rPr>
              <a:t>															</a:t>
            </a:r>
            <a:r>
              <a:rPr lang="de-DE" sz="1800" b="0" dirty="0" smtClean="0">
                <a:latin typeface="Calibri"/>
                <a:cs typeface="Calibri"/>
              </a:rPr>
              <a:t>10.04.2024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313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74526C-D952-BF0E-A43A-C80348361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696" y="593297"/>
            <a:ext cx="6949520" cy="503882"/>
          </a:xfrm>
        </p:spPr>
        <p:txBody>
          <a:bodyPr/>
          <a:lstStyle/>
          <a:p>
            <a:r>
              <a:rPr lang="de-DE" dirty="0"/>
              <a:t>Bestandteile einer wissenschaftlichen Hausarbeit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38C96C1-8B48-1CBB-DFE9-7305BDB422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1"/>
            <a:ext cx="9144000" cy="4069507"/>
          </a:xfrm>
        </p:spPr>
        <p:txBody>
          <a:bodyPr>
            <a:no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Deckblatt					</a:t>
            </a:r>
            <a:r>
              <a:rPr lang="de-DE" sz="1400" dirty="0" smtClean="0">
                <a:latin typeface="+mj-lt"/>
              </a:rPr>
              <a:t>		(Erste </a:t>
            </a:r>
            <a:r>
              <a:rPr lang="de-DE" sz="1400" dirty="0">
                <a:latin typeface="+mj-lt"/>
              </a:rPr>
              <a:t>Impression; enthält Titel, Autor*in, </a:t>
            </a:r>
            <a:r>
              <a:rPr lang="de-DE" sz="1400" dirty="0" smtClean="0">
                <a:latin typeface="+mj-lt"/>
              </a:rPr>
              <a:t>Abgabedatum)</a:t>
            </a:r>
            <a:endParaRPr lang="de-DE" sz="1400" dirty="0" smtClean="0">
              <a:solidFill>
                <a:srgbClr val="7030A0"/>
              </a:solidFill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Inhaltsverzeichnis						(Übersicht und Struktur; erleichtert </a:t>
            </a:r>
            <a:r>
              <a:rPr lang="de-DE" sz="1400" dirty="0" smtClean="0">
                <a:latin typeface="+mj-lt"/>
              </a:rPr>
              <a:t>Navigation)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Abstract</a:t>
            </a:r>
            <a:r>
              <a:rPr lang="de-DE" sz="1400" dirty="0">
                <a:latin typeface="+mj-lt"/>
              </a:rPr>
              <a:t>							(Zusammenfassung; Forschungsziel, Methodik, </a:t>
            </a:r>
            <a:r>
              <a:rPr lang="de-DE" sz="1400" dirty="0" smtClean="0">
                <a:latin typeface="+mj-lt"/>
              </a:rPr>
              <a:t>Ergebnisse)</a:t>
            </a:r>
            <a:endParaRPr lang="de-DE" sz="14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Hauptteil (ca. 10 – 12 Seiten</a:t>
            </a:r>
            <a:r>
              <a:rPr lang="de-DE" sz="1400" dirty="0" smtClean="0">
                <a:latin typeface="+mj-lt"/>
              </a:rPr>
              <a:t>)		</a:t>
            </a:r>
            <a:r>
              <a:rPr lang="de-DE" sz="1400" dirty="0" smtClean="0">
                <a:solidFill>
                  <a:srgbClr val="7030A0"/>
                </a:solidFill>
              </a:rPr>
              <a:t>ca. Seitenanzahl</a:t>
            </a:r>
            <a:endParaRPr lang="de-DE" sz="1400" dirty="0">
              <a:latin typeface="+mj-lt"/>
            </a:endParaRPr>
          </a:p>
          <a:p>
            <a:pPr marL="1200150" lvl="1" indent="-457200">
              <a:buFont typeface="+mj-lt"/>
              <a:buAutoNum type="arabicPeriod"/>
            </a:pPr>
            <a:r>
              <a:rPr lang="de-DE" sz="1400" dirty="0">
                <a:latin typeface="+mj-lt"/>
              </a:rPr>
              <a:t>Einführung				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1S</a:t>
            </a:r>
            <a:r>
              <a:rPr lang="de-DE" sz="1400" dirty="0">
                <a:latin typeface="+mj-lt"/>
              </a:rPr>
              <a:t>	(Problemstellung, Zielsetzung, Aufbau der Arbeit)</a:t>
            </a:r>
          </a:p>
          <a:p>
            <a:pPr marL="1200150" lvl="1" indent="-457200">
              <a:buFont typeface="+mj-lt"/>
              <a:buAutoNum type="arabicPeriod"/>
            </a:pPr>
            <a:r>
              <a:rPr lang="de-DE" sz="1400" dirty="0">
                <a:latin typeface="+mj-lt"/>
              </a:rPr>
              <a:t>Konzeptioneller Hintergrund 	</a:t>
            </a:r>
            <a:r>
              <a:rPr lang="de-DE" sz="1400" dirty="0" smtClean="0">
                <a:solidFill>
                  <a:srgbClr val="7030A0"/>
                </a:solidFill>
                <a:latin typeface="+mj-lt"/>
              </a:rPr>
              <a:t>1-3S</a:t>
            </a:r>
            <a:r>
              <a:rPr lang="de-DE" sz="1400" dirty="0">
                <a:latin typeface="+mj-lt"/>
              </a:rPr>
              <a:t>	(Forschungsstand, Begriffe, Theorien)</a:t>
            </a:r>
          </a:p>
          <a:p>
            <a:pPr marL="1200150" lvl="1" indent="-457200">
              <a:buFont typeface="+mj-lt"/>
              <a:buAutoNum type="arabicPeriod"/>
            </a:pPr>
            <a:r>
              <a:rPr lang="de-DE" sz="1400" dirty="0" smtClean="0">
                <a:latin typeface="+mj-lt"/>
              </a:rPr>
              <a:t>Methodik				</a:t>
            </a:r>
            <a:r>
              <a:rPr lang="de-DE" sz="1400" dirty="0" smtClean="0">
                <a:solidFill>
                  <a:srgbClr val="7030A0"/>
                </a:solidFill>
                <a:latin typeface="+mj-lt"/>
              </a:rPr>
              <a:t>2-4S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	</a:t>
            </a:r>
            <a:r>
              <a:rPr lang="de-DE" sz="1400" dirty="0">
                <a:latin typeface="+mj-lt"/>
              </a:rPr>
              <a:t>(</a:t>
            </a:r>
            <a:r>
              <a:rPr lang="de-DE" sz="1400" dirty="0" smtClean="0">
                <a:latin typeface="+mj-lt"/>
              </a:rPr>
              <a:t>Forschungsdesign = Literaturanalyse)</a:t>
            </a:r>
            <a:endParaRPr lang="de-DE" sz="1400" dirty="0">
              <a:latin typeface="+mj-lt"/>
            </a:endParaRPr>
          </a:p>
          <a:p>
            <a:pPr marL="1200150" lvl="1" indent="-457200">
              <a:buFont typeface="+mj-lt"/>
              <a:buAutoNum type="arabicPeriod"/>
            </a:pPr>
            <a:r>
              <a:rPr lang="de-DE" sz="1400" dirty="0" smtClean="0">
                <a:latin typeface="+mj-lt"/>
              </a:rPr>
              <a:t>Ergebnisse </a:t>
            </a:r>
            <a:r>
              <a:rPr lang="de-DE" sz="1400" dirty="0">
                <a:latin typeface="+mj-lt"/>
              </a:rPr>
              <a:t>und Diskussion		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3-4S	</a:t>
            </a:r>
            <a:r>
              <a:rPr lang="de-DE" sz="1400" dirty="0">
                <a:latin typeface="+mj-lt"/>
              </a:rPr>
              <a:t>(Interpretation, Vergleich mit Vorarbeiten)</a:t>
            </a:r>
          </a:p>
          <a:p>
            <a:pPr marL="1200150" lvl="1" indent="-457200">
              <a:buFont typeface="+mj-lt"/>
              <a:buAutoNum type="arabicPeriod"/>
            </a:pPr>
            <a:r>
              <a:rPr lang="de-DE" sz="1400" dirty="0">
                <a:latin typeface="+mj-lt"/>
              </a:rPr>
              <a:t>Fazit und </a:t>
            </a:r>
            <a:r>
              <a:rPr lang="de-DE" sz="1400" dirty="0" smtClean="0">
                <a:latin typeface="+mj-lt"/>
              </a:rPr>
              <a:t>Ausblick	</a:t>
            </a:r>
            <a:r>
              <a:rPr lang="de-DE" sz="1400" dirty="0">
                <a:latin typeface="+mj-lt"/>
              </a:rPr>
              <a:t>		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1S	</a:t>
            </a:r>
            <a:r>
              <a:rPr lang="de-DE" sz="1400" dirty="0">
                <a:latin typeface="+mj-lt"/>
              </a:rPr>
              <a:t>(Zusammenfassung der Erkenntnisse, Ausblick)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Literaturverzeichnis					(Quellenangaben; stützt </a:t>
            </a:r>
            <a:r>
              <a:rPr lang="de-DE" sz="1400" dirty="0" smtClean="0">
                <a:latin typeface="+mj-lt"/>
              </a:rPr>
              <a:t>Argumentation)</a:t>
            </a:r>
            <a:endParaRPr lang="de-DE" sz="14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Abbildungs- und </a:t>
            </a:r>
            <a:r>
              <a:rPr lang="de-DE" sz="1400" dirty="0" smtClean="0">
                <a:latin typeface="+mj-lt"/>
              </a:rPr>
              <a:t>Tabellenverzeichnis</a:t>
            </a:r>
            <a:r>
              <a:rPr lang="de-DE" sz="1400" dirty="0">
                <a:latin typeface="+mj-lt"/>
              </a:rPr>
              <a:t>			(Visualisierungen, </a:t>
            </a:r>
            <a:r>
              <a:rPr lang="de-DE" sz="1400" dirty="0" smtClean="0">
                <a:latin typeface="+mj-lt"/>
              </a:rPr>
              <a:t>Datenübersichten)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Erklärung Selbstständigkeit</a:t>
            </a:r>
            <a:r>
              <a:rPr lang="de-DE" sz="1400" dirty="0">
                <a:latin typeface="+mj-lt"/>
              </a:rPr>
              <a:t>, Nutzung von AI-Tools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Anhang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smtClean="0">
                <a:latin typeface="+mj-lt"/>
              </a:rPr>
              <a:t>/ </a:t>
            </a:r>
            <a:r>
              <a:rPr lang="de-DE" sz="1400" dirty="0">
                <a:latin typeface="+mj-lt"/>
              </a:rPr>
              <a:t>Appendix: 	Zusatzmaterial; Tabellen, Originaldaten, </a:t>
            </a:r>
            <a:r>
              <a:rPr lang="de-DE" sz="1400" dirty="0" smtClean="0">
                <a:latin typeface="+mj-lt"/>
              </a:rPr>
              <a:t>Software-Code etc.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de-DE" sz="1400" dirty="0">
              <a:solidFill>
                <a:srgbClr val="7030A0"/>
              </a:solidFill>
              <a:latin typeface="+mj-lt"/>
            </a:endParaRPr>
          </a:p>
          <a:p>
            <a:r>
              <a:rPr lang="de-DE" sz="1400" dirty="0" smtClean="0">
                <a:solidFill>
                  <a:srgbClr val="7030A0"/>
                </a:solidFill>
                <a:latin typeface="+mj-lt"/>
              </a:rPr>
              <a:t>Hinweis: 	</a:t>
            </a:r>
            <a:r>
              <a:rPr lang="de-DE" sz="1400" dirty="0">
                <a:latin typeface="+mj-lt"/>
              </a:rPr>
              <a:t>Überschriften flexibel gestaltbar; Ausrichtung auf spezifische Thematik der Arbeit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6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Kurzdarstellung </a:t>
            </a:r>
            <a:r>
              <a:rPr lang="de-DE" sz="1300" dirty="0">
                <a:latin typeface="+mn-lt"/>
              </a:rPr>
              <a:t>der Arbeit, 150-250 Wörter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Inhalte</a:t>
            </a:r>
            <a:r>
              <a:rPr lang="de-DE" sz="1300" dirty="0">
                <a:latin typeface="+mn-lt"/>
              </a:rPr>
              <a:t>: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Forschungsfrage und Zielsetzung klar benennen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Methodik und Ansatz kurz umreißen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Hauptergebnisse und Schlussfolgerungen hervorheben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Zweck</a:t>
            </a:r>
            <a:r>
              <a:rPr lang="de-DE" sz="1300" dirty="0">
                <a:latin typeface="+mn-lt"/>
              </a:rPr>
              <a:t>: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Bietet schnellen Überblick und Relevanzeinschätzung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Erleichtert Entscheidung über Leseintensität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Anforderungen</a:t>
            </a:r>
            <a:r>
              <a:rPr lang="de-DE" sz="1300" dirty="0">
                <a:latin typeface="+mn-lt"/>
              </a:rPr>
              <a:t>: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Klarheit und Präzision in der Sprache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Vermeidung von unerklärten Fachbegriffen und </a:t>
            </a:r>
            <a:r>
              <a:rPr lang="de-DE" sz="1300" dirty="0" smtClean="0">
                <a:latin typeface="+mn-lt"/>
              </a:rPr>
              <a:t>Abkürzungen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Keine neuen Informationen oder Details, die nicht in der Arbeit behandelt werden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Position: Typischerweise nach dem Inhaltsverzeichnis, aber vor der eigentlichen Einführung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dirty="0" smtClean="0">
                <a:solidFill>
                  <a:srgbClr val="7030A0"/>
                </a:solidFill>
                <a:latin typeface="+mn-lt"/>
              </a:rPr>
              <a:t>Tipp</a:t>
            </a:r>
            <a:r>
              <a:rPr lang="de-DE" sz="1300" dirty="0">
                <a:latin typeface="+mn-lt"/>
              </a:rPr>
              <a:t>: Erstellung am Ende des Schreibprozesses, um alle wesentlichen Punkte zu erfassen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899592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/>
              <a:t>Abstract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329061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Zweck</a:t>
            </a:r>
            <a:r>
              <a:rPr lang="de-DE" sz="1300" dirty="0" smtClean="0">
                <a:latin typeface="+mn-lt"/>
              </a:rPr>
              <a:t>:	Erste </a:t>
            </a:r>
            <a:r>
              <a:rPr lang="de-DE" sz="1300" dirty="0">
                <a:latin typeface="+mn-lt"/>
              </a:rPr>
              <a:t>Orientierung </a:t>
            </a:r>
            <a:r>
              <a:rPr lang="de-DE" sz="1300" dirty="0" smtClean="0">
                <a:latin typeface="+mn-lt"/>
              </a:rPr>
              <a:t>geben, Interesse wecken, Forschungsrelevanz </a:t>
            </a:r>
            <a:r>
              <a:rPr lang="de-DE" sz="1300" dirty="0">
                <a:latin typeface="+mn-lt"/>
              </a:rPr>
              <a:t>darstellen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Strukturelle </a:t>
            </a:r>
            <a:r>
              <a:rPr lang="de-DE" sz="1300" u="sng" dirty="0">
                <a:latin typeface="+mn-lt"/>
              </a:rPr>
              <a:t>Elemente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Problemstellung: </a:t>
            </a:r>
            <a:r>
              <a:rPr lang="de-DE" sz="1300" dirty="0" smtClean="0">
                <a:latin typeface="+mn-lt"/>
              </a:rPr>
              <a:t>	Aktueller </a:t>
            </a:r>
            <a:r>
              <a:rPr lang="de-DE" sz="1300" dirty="0">
                <a:latin typeface="+mn-lt"/>
              </a:rPr>
              <a:t>Bezug, gesellschaftliche/wissenschaftliche Relevanz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Zielsetzung: </a:t>
            </a:r>
            <a:r>
              <a:rPr lang="de-DE" sz="1300" dirty="0" smtClean="0">
                <a:latin typeface="+mn-lt"/>
              </a:rPr>
              <a:t>		Hauptziel </a:t>
            </a:r>
            <a:r>
              <a:rPr lang="de-DE" sz="1300" dirty="0">
                <a:latin typeface="+mn-lt"/>
              </a:rPr>
              <a:t>der Arbeit, inkl. Forschungsfrage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Aufbau der Arbeit: </a:t>
            </a:r>
            <a:r>
              <a:rPr lang="de-DE" sz="1300" dirty="0" smtClean="0">
                <a:latin typeface="+mn-lt"/>
              </a:rPr>
              <a:t>	Kurzüberblick </a:t>
            </a:r>
            <a:r>
              <a:rPr lang="de-DE" sz="1300" dirty="0">
                <a:latin typeface="+mn-lt"/>
              </a:rPr>
              <a:t>über Struktur und Inhalt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Umfang </a:t>
            </a:r>
            <a:r>
              <a:rPr lang="de-DE" sz="1300" u="sng" dirty="0">
                <a:latin typeface="+mn-lt"/>
              </a:rPr>
              <a:t>&amp; Richtlinien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Ca. 10% des Gesamtumfangs der Arbeit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1 – 1,5 Seiten </a:t>
            </a:r>
            <a:r>
              <a:rPr lang="de-DE" sz="1300" dirty="0">
                <a:latin typeface="+mn-lt"/>
              </a:rPr>
              <a:t>bei 10-seitiger Arbeit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1,5 – 2,5 </a:t>
            </a:r>
            <a:r>
              <a:rPr lang="de-DE" sz="1300" dirty="0">
                <a:latin typeface="+mn-lt"/>
              </a:rPr>
              <a:t>Seiten bei 20-seitiger Arbeit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500" dirty="0" smtClean="0">
              <a:latin typeface="+mn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00" u="sng" dirty="0" smtClean="0">
                <a:latin typeface="+mn-lt"/>
              </a:rPr>
              <a:t>Wichtige </a:t>
            </a:r>
            <a:r>
              <a:rPr lang="de-DE" sz="1300" u="sng" dirty="0">
                <a:latin typeface="+mn-lt"/>
              </a:rPr>
              <a:t>Aspekte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00" b="1" dirty="0">
                <a:latin typeface="+mn-lt"/>
              </a:rPr>
              <a:t>Motivation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	Warum </a:t>
            </a:r>
            <a:r>
              <a:rPr lang="de-DE" sz="1300" dirty="0">
                <a:latin typeface="+mn-lt"/>
              </a:rPr>
              <a:t>ist das Thema von Bedeutung?</a:t>
            </a:r>
          </a:p>
          <a:p>
            <a:pPr marL="228600" indent="-2286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00" b="1" dirty="0">
                <a:latin typeface="+mn-lt"/>
              </a:rPr>
              <a:t>Kontext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		Einordnung </a:t>
            </a:r>
            <a:r>
              <a:rPr lang="de-DE" sz="1300" dirty="0">
                <a:latin typeface="+mn-lt"/>
              </a:rPr>
              <a:t>in den wissenschaftlichen/gese­llschaftlichen Rahmen</a:t>
            </a:r>
          </a:p>
          <a:p>
            <a:pPr marL="228600" indent="-2286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00" b="1" dirty="0">
                <a:latin typeface="+mn-lt"/>
              </a:rPr>
              <a:t>Abgrenzung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	Definierung </a:t>
            </a:r>
            <a:r>
              <a:rPr lang="de-DE" sz="1300" dirty="0">
                <a:latin typeface="+mn-lt"/>
              </a:rPr>
              <a:t>des Untersuchungsgegenstands und -bereichs</a:t>
            </a:r>
          </a:p>
          <a:p>
            <a:pPr marL="228600" indent="-2286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00" b="1" dirty="0">
                <a:latin typeface="+mn-lt"/>
              </a:rPr>
              <a:t>Methodik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	Überblick </a:t>
            </a:r>
            <a:r>
              <a:rPr lang="de-DE" sz="1300" dirty="0">
                <a:latin typeface="+mn-lt"/>
              </a:rPr>
              <a:t>über die verwendeten Forschungsmethoden</a:t>
            </a:r>
          </a:p>
          <a:p>
            <a:pPr marL="228600" indent="-2286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00" b="1" dirty="0">
                <a:latin typeface="+mn-lt"/>
              </a:rPr>
              <a:t>Forschungslücke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Identifikation </a:t>
            </a:r>
            <a:r>
              <a:rPr lang="de-DE" sz="1300" dirty="0">
                <a:latin typeface="+mn-lt"/>
              </a:rPr>
              <a:t>und Argumentation der Lücke in der bestehenden Forschung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899592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 smtClean="0"/>
              <a:t>1. Die Einführung </a:t>
            </a:r>
            <a:r>
              <a:rPr lang="de-DE" sz="1600" b="0" dirty="0">
                <a:solidFill>
                  <a:srgbClr val="7030A0"/>
                </a:solidFill>
              </a:rPr>
              <a:t>(1S)</a:t>
            </a:r>
          </a:p>
        </p:txBody>
      </p:sp>
    </p:spTree>
    <p:extLst>
      <p:ext uri="{BB962C8B-B14F-4D97-AF65-F5344CB8AC3E}">
        <p14:creationId xmlns:p14="http://schemas.microsoft.com/office/powerpoint/2010/main" val="242376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1329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de-DE" sz="1300" u="sng" dirty="0">
                <a:latin typeface="+mn-lt"/>
              </a:rPr>
              <a:t>Relevante Literatur und </a:t>
            </a:r>
            <a:r>
              <a:rPr lang="de-DE" sz="1300" u="sng" dirty="0" smtClean="0">
                <a:latin typeface="+mn-lt"/>
              </a:rPr>
              <a:t>Studien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Auswahl zentraler Publikationen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Einbettung in den wissenschaftlichen Kontext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endParaRPr lang="de-DE" sz="300" dirty="0" smtClean="0">
              <a:latin typeface="+mn-lt"/>
            </a:endParaRP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de-DE" sz="1300" u="sng" dirty="0" smtClean="0">
                <a:latin typeface="+mn-lt"/>
              </a:rPr>
              <a:t>Begriffe </a:t>
            </a:r>
            <a:r>
              <a:rPr lang="de-DE" sz="1300" u="sng" dirty="0">
                <a:latin typeface="+mn-lt"/>
              </a:rPr>
              <a:t>und </a:t>
            </a:r>
            <a:r>
              <a:rPr lang="de-DE" sz="1300" u="sng" dirty="0" smtClean="0">
                <a:latin typeface="+mn-lt"/>
              </a:rPr>
              <a:t>Konzepte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Klärung zentraler Termini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Einheitliche Begriffsverwendung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endParaRPr lang="de-DE" sz="300" dirty="0" smtClean="0">
              <a:latin typeface="+mn-lt"/>
            </a:endParaRP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de-DE" sz="1300" u="sng" dirty="0">
                <a:latin typeface="+mn-lt"/>
              </a:rPr>
              <a:t>Forschungsstand</a:t>
            </a:r>
            <a:r>
              <a:rPr lang="de-DE" sz="1300" dirty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Überblick über zentrale Erkenntnisse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Identifikation von Trends und Forschungslücken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endParaRPr lang="de-DE" sz="300" dirty="0" smtClean="0">
              <a:latin typeface="+mn-lt"/>
            </a:endParaRP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de-DE" sz="1300" u="sng" dirty="0" smtClean="0">
                <a:latin typeface="+mn-lt"/>
              </a:rPr>
              <a:t>Theorien </a:t>
            </a:r>
            <a:r>
              <a:rPr lang="de-DE" sz="1300" u="sng" dirty="0">
                <a:latin typeface="+mn-lt"/>
              </a:rPr>
              <a:t>und Modelle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Darstellung theoretischer Rahmenwerke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Bezug zur eigenen Fragestellung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endParaRPr lang="de-DE" sz="300" dirty="0" smtClean="0">
              <a:latin typeface="+mn-lt"/>
            </a:endParaRP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de-DE" sz="1300" u="sng" dirty="0">
                <a:latin typeface="+mn-lt"/>
              </a:rPr>
              <a:t>Perspektiven und </a:t>
            </a:r>
            <a:r>
              <a:rPr lang="de-DE" sz="1300" u="sng" dirty="0" smtClean="0">
                <a:latin typeface="+mn-lt"/>
              </a:rPr>
              <a:t>Kontroversen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Verschiedene Positionen und Argumentationslinien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Diskussion von Konsens und Dissens in der Literatur</a:t>
            </a:r>
            <a:endParaRPr lang="de-DE" sz="13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331640" y="681335"/>
            <a:ext cx="8208912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000" dirty="0"/>
              <a:t>2. Konzeptioneller </a:t>
            </a:r>
            <a:r>
              <a:rPr lang="de-DE" sz="2000" dirty="0" smtClean="0"/>
              <a:t>Hintergrund: </a:t>
            </a:r>
            <a:r>
              <a:rPr lang="de-DE" sz="2000" dirty="0"/>
              <a:t>Forschungsstand und Theorien </a:t>
            </a:r>
            <a:r>
              <a:rPr lang="de-DE" sz="1600" b="0" dirty="0">
                <a:solidFill>
                  <a:srgbClr val="7030A0"/>
                </a:solidFill>
              </a:rPr>
              <a:t>(1 – </a:t>
            </a:r>
            <a:r>
              <a:rPr lang="de-DE" sz="1600" b="0" dirty="0" smtClean="0">
                <a:solidFill>
                  <a:srgbClr val="7030A0"/>
                </a:solidFill>
              </a:rPr>
              <a:t>3S)</a:t>
            </a:r>
            <a:endParaRPr lang="de-DE" sz="1600" b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85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1329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Auswahl der Forschungsmethoden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Entscheidung basierend auf Ziel der Arbeit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Schwerpunkt: </a:t>
            </a:r>
            <a:r>
              <a:rPr lang="de-DE" sz="1300" dirty="0" smtClean="0">
                <a:latin typeface="+mn-lt"/>
              </a:rPr>
              <a:t>Literaturanalyse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2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Untersuchungsdesign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Planung der Forschungsarbeit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Kriterien für </a:t>
            </a:r>
            <a:r>
              <a:rPr lang="de-DE" sz="1300" dirty="0" smtClean="0">
                <a:latin typeface="+mn-lt"/>
              </a:rPr>
              <a:t>Literaturauswahl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2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Datenerhebung und -analyse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Einsatz von KI-Tools zur </a:t>
            </a:r>
            <a:r>
              <a:rPr lang="de-DE" sz="1300" dirty="0" smtClean="0">
                <a:latin typeface="+mn-lt"/>
              </a:rPr>
              <a:t>Analyse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2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Instrumente und Verfahren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Rahmen für Bewertung von Quellen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Analysemethoden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2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Limitationen und Ethik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Grenzen der </a:t>
            </a:r>
            <a:r>
              <a:rPr lang="de-DE" sz="1300" dirty="0" smtClean="0">
                <a:latin typeface="+mn-lt"/>
              </a:rPr>
              <a:t>Herangehensweise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Ethische </a:t>
            </a:r>
            <a:r>
              <a:rPr lang="de-DE" sz="1300" dirty="0" smtClean="0">
                <a:latin typeface="+mn-lt"/>
              </a:rPr>
              <a:t>Betrachtungen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dirty="0" smtClean="0">
                <a:solidFill>
                  <a:srgbClr val="7030A0"/>
                </a:solidFill>
                <a:latin typeface="+mn-lt"/>
              </a:rPr>
              <a:t>		Hinweis</a:t>
            </a:r>
            <a:r>
              <a:rPr lang="de-DE" sz="1300" dirty="0" smtClean="0">
                <a:latin typeface="+mn-lt"/>
              </a:rPr>
              <a:t>:	Fokus </a:t>
            </a:r>
            <a:r>
              <a:rPr lang="de-DE" sz="1300" dirty="0">
                <a:latin typeface="+mn-lt"/>
              </a:rPr>
              <a:t>auf Synthese und Kritik bestehender </a:t>
            </a:r>
            <a:r>
              <a:rPr lang="de-DE" sz="1300" dirty="0" smtClean="0">
                <a:latin typeface="+mn-lt"/>
              </a:rPr>
              <a:t>Forschung. Eigene </a:t>
            </a:r>
            <a:r>
              <a:rPr lang="de-DE" sz="1300" dirty="0">
                <a:latin typeface="+mn-lt"/>
              </a:rPr>
              <a:t>Datenerhebung meist nicht </a:t>
            </a:r>
            <a:r>
              <a:rPr lang="de-DE" sz="1300" dirty="0" smtClean="0">
                <a:latin typeface="+mn-lt"/>
              </a:rPr>
              <a:t>nötig.</a:t>
            </a:r>
            <a:endParaRPr lang="de-DE" sz="13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903937" y="644466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300" dirty="0" smtClean="0"/>
              <a:t>3. Methodik: </a:t>
            </a:r>
            <a:r>
              <a:rPr lang="de-DE" sz="2300" dirty="0"/>
              <a:t>Weg zur Erkenntnis</a:t>
            </a:r>
            <a:r>
              <a:rPr lang="de-DE" sz="2300" dirty="0" smtClean="0"/>
              <a:t> </a:t>
            </a:r>
            <a:r>
              <a:rPr lang="de-DE" sz="1600" b="0" dirty="0" smtClean="0">
                <a:solidFill>
                  <a:srgbClr val="7030A0"/>
                </a:solidFill>
              </a:rPr>
              <a:t>(2 – 4S</a:t>
            </a:r>
            <a:r>
              <a:rPr lang="de-DE" sz="1600" b="0" dirty="0">
                <a:solidFill>
                  <a:srgbClr val="7030A0"/>
                </a:solidFill>
              </a:rPr>
              <a:t>)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1249132"/>
            <a:ext cx="2238308" cy="2238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FAEB126-353C-1E4B-4317-53F22A9EEF16}"/>
              </a:ext>
            </a:extLst>
          </p:cNvPr>
          <p:cNvSpPr txBox="1"/>
          <p:nvPr/>
        </p:nvSpPr>
        <p:spPr>
          <a:xfrm>
            <a:off x="8621408" y="3392310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121117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13299"/>
            <a:ext cx="9144000" cy="4130201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400" u="sng" dirty="0">
                <a:latin typeface="+mn-lt"/>
              </a:rPr>
              <a:t>Darstellung und </a:t>
            </a:r>
            <a:r>
              <a:rPr lang="de-DE" sz="1400" u="sng" dirty="0" smtClean="0">
                <a:latin typeface="+mn-lt"/>
              </a:rPr>
              <a:t>Analyse</a:t>
            </a:r>
            <a:r>
              <a:rPr lang="de-DE" sz="1400" dirty="0" smtClean="0">
                <a:latin typeface="+mn-lt"/>
              </a:rPr>
              <a:t>: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Visualisierung von Daten und Kernergebnissen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Kontextbezogene Interpretation im Vergleich zur vorhandenen Literatur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400" u="sng" dirty="0" smtClean="0">
                <a:latin typeface="+mn-lt"/>
              </a:rPr>
              <a:t>Bewertung </a:t>
            </a:r>
            <a:r>
              <a:rPr lang="de-DE" sz="1400" u="sng" dirty="0">
                <a:latin typeface="+mn-lt"/>
              </a:rPr>
              <a:t>der </a:t>
            </a:r>
            <a:r>
              <a:rPr lang="de-DE" sz="1400" u="sng" dirty="0" smtClean="0">
                <a:latin typeface="+mn-lt"/>
              </a:rPr>
              <a:t>Ergebnisse</a:t>
            </a:r>
            <a:r>
              <a:rPr lang="de-DE" sz="1400" dirty="0" smtClean="0">
                <a:latin typeface="+mn-lt"/>
              </a:rPr>
              <a:t>: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Beitrag zur Beantwortung der Forschungsfrage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Implikationen für Theorie und Praxis; Einordnung in den theoretischen Rahmen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400" u="sng" dirty="0" smtClean="0">
                <a:latin typeface="+mn-lt"/>
              </a:rPr>
              <a:t>Reflexion</a:t>
            </a:r>
            <a:r>
              <a:rPr lang="de-DE" sz="1400" dirty="0" smtClean="0">
                <a:latin typeface="+mn-lt"/>
              </a:rPr>
              <a:t>: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Kritische Betrachtung der Forschungsmethodik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Diskussion von Limitationen und Anregungen für zukünftige Forschung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75656" y="665133"/>
            <a:ext cx="7848872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300" dirty="0"/>
              <a:t>4</a:t>
            </a:r>
            <a:r>
              <a:rPr lang="de-DE" sz="2300" dirty="0" smtClean="0"/>
              <a:t>. </a:t>
            </a:r>
            <a:r>
              <a:rPr lang="de-DE" sz="2300" dirty="0"/>
              <a:t>Ergebnisse und </a:t>
            </a:r>
            <a:r>
              <a:rPr lang="de-DE" sz="2300" dirty="0" smtClean="0"/>
              <a:t>Diskussion </a:t>
            </a:r>
            <a:r>
              <a:rPr lang="de-DE" sz="1600" b="0" dirty="0">
                <a:solidFill>
                  <a:srgbClr val="7030A0"/>
                </a:solidFill>
              </a:rPr>
              <a:t>(2 – 4S)</a:t>
            </a:r>
          </a:p>
        </p:txBody>
      </p:sp>
    </p:spTree>
    <p:extLst>
      <p:ext uri="{BB962C8B-B14F-4D97-AF65-F5344CB8AC3E}">
        <p14:creationId xmlns:p14="http://schemas.microsoft.com/office/powerpoint/2010/main" val="371426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13299"/>
            <a:ext cx="9144000" cy="4130201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>
                <a:latin typeface="+mn-lt"/>
              </a:rPr>
              <a:t>Zusammenfassung der </a:t>
            </a:r>
            <a:r>
              <a:rPr lang="de-DE" sz="1300" u="sng" dirty="0" smtClean="0">
                <a:latin typeface="+mn-lt"/>
              </a:rPr>
              <a:t>Erkenntnisse</a:t>
            </a:r>
            <a:endParaRPr lang="de-DE" sz="1300" u="sng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Kurze Wiederholung der signifikantesten Ergebnisse und deren Bedeutung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3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Beitrag </a:t>
            </a:r>
            <a:r>
              <a:rPr lang="de-DE" sz="1300" u="sng" dirty="0">
                <a:latin typeface="+mn-lt"/>
              </a:rPr>
              <a:t>und </a:t>
            </a:r>
            <a:r>
              <a:rPr lang="de-DE" sz="1300" u="sng" dirty="0" smtClean="0">
                <a:latin typeface="+mn-lt"/>
              </a:rPr>
              <a:t>Relevanz</a:t>
            </a:r>
            <a:endParaRPr lang="de-DE" sz="1300" u="sng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Einfluss auf das Forschungsfeld und Beitrag zum wissenschaftlichen Diskurs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Praktische Implikationen</a:t>
            </a:r>
            <a:endParaRPr lang="de-DE" sz="1300" u="sng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Mögliche Anwendungsbereiche der Erkenntnisse in der Praxis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Zukunftsperspektiven</a:t>
            </a:r>
            <a:endParaRPr lang="de-DE" sz="1300" u="sng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Skizzierung weiterführender Forschungsrichtungen und offener Fragen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Abschlussgedanke</a:t>
            </a:r>
            <a:endParaRPr lang="de-DE" sz="1300" u="sng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Betonung der Arbeitssignifikanz; Anregung zur weiteren </a:t>
            </a:r>
            <a:r>
              <a:rPr lang="de-DE" sz="1300" dirty="0" smtClean="0">
                <a:latin typeface="+mn-lt"/>
              </a:rPr>
              <a:t>Auseinandersetzung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3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75656" y="665133"/>
            <a:ext cx="7848872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300" dirty="0" smtClean="0"/>
              <a:t>5</a:t>
            </a:r>
            <a:r>
              <a:rPr lang="de-DE" sz="2300" dirty="0"/>
              <a:t>. Fazit und </a:t>
            </a:r>
            <a:r>
              <a:rPr lang="de-DE" sz="2300" dirty="0" smtClean="0"/>
              <a:t>Ausblick </a:t>
            </a:r>
            <a:r>
              <a:rPr lang="de-DE" sz="1600" b="0" dirty="0">
                <a:solidFill>
                  <a:srgbClr val="7030A0"/>
                </a:solidFill>
              </a:rPr>
              <a:t>(1S)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563404" y="2562532"/>
            <a:ext cx="3580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"</a:t>
            </a:r>
            <a:r>
              <a:rPr lang="de-DE" sz="1200" i="1" dirty="0">
                <a:solidFill>
                  <a:srgbClr val="0070C0"/>
                </a:solidFill>
              </a:rPr>
              <a:t>In der Wissenschaft sind Antworten nur so </a:t>
            </a:r>
            <a:r>
              <a:rPr lang="de-DE" sz="1200" i="1" dirty="0" smtClean="0">
                <a:solidFill>
                  <a:srgbClr val="0070C0"/>
                </a:solidFill>
              </a:rPr>
              <a:t>gut</a:t>
            </a:r>
          </a:p>
          <a:p>
            <a:r>
              <a:rPr lang="de-DE" sz="1200" i="1" dirty="0" smtClean="0">
                <a:solidFill>
                  <a:srgbClr val="0070C0"/>
                </a:solidFill>
              </a:rPr>
              <a:t> </a:t>
            </a:r>
            <a:r>
              <a:rPr lang="de-DE" sz="1200" i="1" dirty="0">
                <a:solidFill>
                  <a:srgbClr val="0070C0"/>
                </a:solidFill>
              </a:rPr>
              <a:t>wie die Fragen, die wir stellen.</a:t>
            </a:r>
            <a:r>
              <a:rPr lang="de-DE" sz="1200" dirty="0"/>
              <a:t>" </a:t>
            </a:r>
            <a:endParaRPr lang="de-DE" sz="1200" dirty="0" smtClean="0"/>
          </a:p>
          <a:p>
            <a:r>
              <a:rPr lang="de-DE" sz="1200" dirty="0" smtClean="0"/>
              <a:t>– Basierend Gedanken </a:t>
            </a:r>
            <a:r>
              <a:rPr lang="de-DE" sz="1200" dirty="0"/>
              <a:t>von Thomas </a:t>
            </a:r>
            <a:r>
              <a:rPr lang="de-DE" sz="1200" dirty="0" smtClean="0"/>
              <a:t>Kuhn (US Physiker)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4158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0C2CB-612D-D2A4-DEE3-46861F94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832" y="549392"/>
            <a:ext cx="3024336" cy="503882"/>
          </a:xfrm>
        </p:spPr>
        <p:txBody>
          <a:bodyPr/>
          <a:lstStyle/>
          <a:p>
            <a:pPr algn="ctr"/>
            <a:r>
              <a:rPr lang="de-DE" dirty="0" smtClean="0"/>
              <a:t>Gliederungsebenen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DC3059-DF02-1976-64CD-D2C36C85C6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7"/>
            <a:ext cx="9144000" cy="4069681"/>
          </a:xfrm>
        </p:spPr>
        <p:txBody>
          <a:bodyPr>
            <a:noAutofit/>
          </a:bodyPr>
          <a:lstStyle/>
          <a:p>
            <a:r>
              <a:rPr lang="de-DE" sz="1200" u="sng" dirty="0">
                <a:latin typeface="+mj-lt"/>
              </a:rPr>
              <a:t>Arbeit über Klimawandel und erneuerbare Energien</a:t>
            </a:r>
          </a:p>
          <a:p>
            <a:pPr marL="228600" indent="-228600">
              <a:buFont typeface="+mj-lt"/>
              <a:buAutoNum type="arabicPeriod"/>
            </a:pPr>
            <a:endParaRPr lang="de-DE" sz="500" dirty="0" smtClean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de-DE" sz="1200" dirty="0" smtClean="0">
                <a:latin typeface="+mj-lt"/>
              </a:rPr>
              <a:t>Einführung </a:t>
            </a:r>
            <a:r>
              <a:rPr lang="de-DE" sz="1200" dirty="0">
                <a:latin typeface="+mj-lt"/>
              </a:rPr>
              <a:t>(</a:t>
            </a:r>
            <a:r>
              <a:rPr lang="de-DE" sz="1100" dirty="0">
                <a:solidFill>
                  <a:srgbClr val="7030A0"/>
                </a:solidFill>
                <a:latin typeface="+mj-lt"/>
              </a:rPr>
              <a:t>1 </a:t>
            </a:r>
            <a:r>
              <a:rPr lang="de-DE" sz="1100" dirty="0" smtClean="0">
                <a:solidFill>
                  <a:srgbClr val="7030A0"/>
                </a:solidFill>
                <a:latin typeface="+mj-lt"/>
              </a:rPr>
              <a:t>S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r>
              <a:rPr lang="de-DE" sz="1200" dirty="0">
                <a:latin typeface="+mj-lt"/>
              </a:rPr>
              <a:t>	1.1. Problemstellung und Zielsetzung</a:t>
            </a:r>
          </a:p>
          <a:p>
            <a:r>
              <a:rPr lang="de-DE" sz="1200" dirty="0">
                <a:latin typeface="+mj-lt"/>
              </a:rPr>
              <a:t>	1.2. Aufbau der Arbeit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500" dirty="0">
              <a:latin typeface="+mj-lt"/>
            </a:endParaRPr>
          </a:p>
          <a:p>
            <a:pPr marL="228600" indent="-228600">
              <a:buFont typeface="+mj-lt"/>
              <a:buAutoNum type="arabicPeriod" startAt="2"/>
            </a:pPr>
            <a:r>
              <a:rPr lang="de-DE" sz="1200" dirty="0">
                <a:latin typeface="+mj-lt"/>
              </a:rPr>
              <a:t>Konzeptioneller Hintergrund (</a:t>
            </a:r>
            <a:r>
              <a:rPr lang="de-DE" sz="1100" dirty="0">
                <a:solidFill>
                  <a:srgbClr val="7030A0"/>
                </a:solidFill>
                <a:latin typeface="+mj-lt"/>
              </a:rPr>
              <a:t>1-3 </a:t>
            </a:r>
            <a:r>
              <a:rPr lang="de-DE" sz="1100" dirty="0" smtClean="0">
                <a:solidFill>
                  <a:srgbClr val="7030A0"/>
                </a:solidFill>
                <a:latin typeface="+mj-lt"/>
              </a:rPr>
              <a:t>S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r>
              <a:rPr lang="de-DE" sz="1200" dirty="0">
                <a:latin typeface="+mj-lt"/>
              </a:rPr>
              <a:t>	2.1. Klimawandel: Ursachen und Folgen</a:t>
            </a:r>
          </a:p>
          <a:p>
            <a:r>
              <a:rPr lang="de-DE" sz="1200" dirty="0">
                <a:latin typeface="+mj-lt"/>
              </a:rPr>
              <a:t>	2.2. Klimapolitik und internationale Zusammenarbeit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500" dirty="0">
              <a:latin typeface="+mj-lt"/>
            </a:endParaRPr>
          </a:p>
          <a:p>
            <a:pPr marL="228600" indent="-228600">
              <a:buFont typeface="+mj-lt"/>
              <a:buAutoNum type="arabicPeriod" startAt="3"/>
            </a:pPr>
            <a:r>
              <a:rPr lang="de-DE" sz="1200" dirty="0">
                <a:latin typeface="+mj-lt"/>
              </a:rPr>
              <a:t>Methodik (</a:t>
            </a:r>
            <a:r>
              <a:rPr lang="de-DE" sz="1100" dirty="0">
                <a:solidFill>
                  <a:srgbClr val="7030A0"/>
                </a:solidFill>
                <a:latin typeface="+mj-lt"/>
              </a:rPr>
              <a:t>2-4 </a:t>
            </a:r>
            <a:r>
              <a:rPr lang="de-DE" sz="1100" dirty="0" smtClean="0">
                <a:solidFill>
                  <a:srgbClr val="7030A0"/>
                </a:solidFill>
                <a:latin typeface="+mj-lt"/>
              </a:rPr>
              <a:t>S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r>
              <a:rPr lang="de-DE" sz="1200" dirty="0">
                <a:latin typeface="+mj-lt"/>
              </a:rPr>
              <a:t>	3.1. Untersuchungsmethoden für Klimawandel und erneuerbare Energien</a:t>
            </a:r>
          </a:p>
          <a:p>
            <a:r>
              <a:rPr lang="de-DE" sz="1200" dirty="0">
                <a:latin typeface="+mj-lt"/>
              </a:rPr>
              <a:t>	3.2. Analyse der gesichteten wissenschaftlichen Literatur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500" dirty="0">
              <a:latin typeface="+mj-lt"/>
            </a:endParaRPr>
          </a:p>
          <a:p>
            <a:pPr marL="228600" indent="-228600">
              <a:buFont typeface="+mj-lt"/>
              <a:buAutoNum type="arabicPeriod" startAt="4"/>
            </a:pPr>
            <a:r>
              <a:rPr lang="de-DE" sz="1200" dirty="0">
                <a:latin typeface="+mj-lt"/>
              </a:rPr>
              <a:t>Ergebnisse und Diskussion (</a:t>
            </a:r>
            <a:r>
              <a:rPr lang="de-DE" sz="1100" dirty="0">
                <a:solidFill>
                  <a:srgbClr val="7030A0"/>
                </a:solidFill>
                <a:latin typeface="+mj-lt"/>
              </a:rPr>
              <a:t>3-4 </a:t>
            </a:r>
            <a:r>
              <a:rPr lang="de-DE" sz="1100" dirty="0" smtClean="0">
                <a:solidFill>
                  <a:srgbClr val="7030A0"/>
                </a:solidFill>
                <a:latin typeface="+mj-lt"/>
              </a:rPr>
              <a:t>S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r>
              <a:rPr lang="de-DE" sz="1200" dirty="0">
                <a:latin typeface="+mj-lt"/>
              </a:rPr>
              <a:t>	4.1. Technologien und Potenziale erneuerbarer Energien</a:t>
            </a:r>
          </a:p>
          <a:p>
            <a:r>
              <a:rPr lang="de-DE" sz="1200" dirty="0">
                <a:latin typeface="+mj-lt"/>
              </a:rPr>
              <a:t>	4.2. Herausforderungen und Chancen für die Energiewende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500" dirty="0">
              <a:latin typeface="+mj-lt"/>
            </a:endParaRPr>
          </a:p>
          <a:p>
            <a:pPr marL="228600" indent="-228600">
              <a:buFont typeface="+mj-lt"/>
              <a:buAutoNum type="arabicPeriod" startAt="5"/>
            </a:pPr>
            <a:r>
              <a:rPr lang="de-DE" sz="1200" dirty="0">
                <a:latin typeface="+mj-lt"/>
              </a:rPr>
              <a:t>Fazit und </a:t>
            </a:r>
            <a:r>
              <a:rPr lang="de-DE" sz="1200" dirty="0" smtClean="0">
                <a:latin typeface="+mj-lt"/>
              </a:rPr>
              <a:t>Ausblick </a:t>
            </a:r>
            <a:r>
              <a:rPr lang="de-DE" sz="1200" dirty="0">
                <a:latin typeface="+mj-lt"/>
              </a:rPr>
              <a:t>(</a:t>
            </a:r>
            <a:r>
              <a:rPr lang="de-DE" sz="1100" dirty="0">
                <a:solidFill>
                  <a:srgbClr val="7030A0"/>
                </a:solidFill>
                <a:latin typeface="+mj-lt"/>
              </a:rPr>
              <a:t>1 </a:t>
            </a:r>
            <a:r>
              <a:rPr lang="de-DE" sz="1100" dirty="0" smtClean="0">
                <a:solidFill>
                  <a:srgbClr val="7030A0"/>
                </a:solidFill>
                <a:latin typeface="+mj-lt"/>
              </a:rPr>
              <a:t>S</a:t>
            </a:r>
            <a:r>
              <a:rPr lang="de-DE" sz="1200" dirty="0" smtClean="0">
                <a:latin typeface="+mj-lt"/>
              </a:rPr>
              <a:t>)</a:t>
            </a:r>
            <a:endParaRPr lang="de-DE" sz="1200" dirty="0">
              <a:latin typeface="+mj-lt"/>
            </a:endParaRPr>
          </a:p>
          <a:p>
            <a:r>
              <a:rPr lang="de-DE" sz="1200" dirty="0">
                <a:latin typeface="+mj-lt"/>
              </a:rPr>
              <a:t>	5.1. Zusammenfassung der Ergebnisse</a:t>
            </a:r>
          </a:p>
          <a:p>
            <a:r>
              <a:rPr lang="de-DE" sz="1200" dirty="0">
                <a:latin typeface="+mj-lt"/>
              </a:rPr>
              <a:t>	5.2. Handlungsempfehlungen für Politik und Gesellschaft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662333" y="1346627"/>
            <a:ext cx="3073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200" dirty="0" smtClean="0"/>
              <a:t>Bei ca. 12 Seiten sollten </a:t>
            </a:r>
            <a:r>
              <a:rPr lang="de-DE" sz="1200" b="1" dirty="0" smtClean="0">
                <a:solidFill>
                  <a:srgbClr val="7030A0"/>
                </a:solidFill>
              </a:rPr>
              <a:t>2 Ebenen </a:t>
            </a:r>
            <a:r>
              <a:rPr lang="de-DE" sz="1200" dirty="0" smtClean="0"/>
              <a:t>reichen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326210"/>
            <a:ext cx="1800200" cy="16857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589" y="2360799"/>
            <a:ext cx="2131086" cy="165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3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102088"/>
            <a:ext cx="9144000" cy="4041412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dirty="0">
                <a:latin typeface="+mn-lt"/>
              </a:rPr>
              <a:t>Definition: </a:t>
            </a:r>
            <a:r>
              <a:rPr lang="de-DE" sz="1300" dirty="0" smtClean="0">
                <a:latin typeface="+mn-lt"/>
              </a:rPr>
              <a:t>	Text-</a:t>
            </a:r>
            <a:r>
              <a:rPr lang="de-DE" sz="1300" dirty="0" err="1" smtClean="0">
                <a:latin typeface="+mn-lt"/>
              </a:rPr>
              <a:t>to</a:t>
            </a:r>
            <a:r>
              <a:rPr lang="de-DE" sz="1300" dirty="0" smtClean="0">
                <a:latin typeface="+mn-lt"/>
              </a:rPr>
              <a:t>-Speech </a:t>
            </a:r>
            <a:r>
              <a:rPr lang="de-DE" sz="1300" dirty="0">
                <a:latin typeface="+mn-lt"/>
              </a:rPr>
              <a:t>(TTS) wandelt schriftliche Texte in gesprochene Sprache um.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dirty="0" smtClean="0">
                <a:latin typeface="+mn-lt"/>
              </a:rPr>
              <a:t>Zweck</a:t>
            </a:r>
            <a:r>
              <a:rPr lang="de-DE" sz="1300" dirty="0">
                <a:latin typeface="+mn-lt"/>
              </a:rPr>
              <a:t>: </a:t>
            </a:r>
            <a:r>
              <a:rPr lang="de-DE" sz="1300" dirty="0" smtClean="0">
                <a:latin typeface="+mn-lt"/>
              </a:rPr>
              <a:t>	Erleichterung </a:t>
            </a:r>
            <a:r>
              <a:rPr lang="de-DE" sz="1300" dirty="0">
                <a:latin typeface="+mn-lt"/>
              </a:rPr>
              <a:t>des Zugangs zu wissenschaftlicher Literatur für alle Forschenden.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dirty="0" smtClean="0">
                <a:latin typeface="+mn-lt"/>
              </a:rPr>
              <a:t>Vorführung: 	</a:t>
            </a:r>
            <a:r>
              <a:rPr lang="de-DE" sz="1300" dirty="0" smtClean="0">
                <a:solidFill>
                  <a:srgbClr val="00B050"/>
                </a:solidFill>
                <a:latin typeface="+mn-lt"/>
              </a:rPr>
              <a:t>Edge Browser</a:t>
            </a:r>
            <a:r>
              <a:rPr lang="de-DE" sz="1300" dirty="0" smtClean="0">
                <a:latin typeface="+mn-lt"/>
              </a:rPr>
              <a:t> </a:t>
            </a:r>
            <a:r>
              <a:rPr lang="de-DE" sz="1300" dirty="0">
                <a:latin typeface="+mn-lt"/>
              </a:rPr>
              <a:t>mit Natural </a:t>
            </a:r>
            <a:r>
              <a:rPr lang="de-DE" sz="1300" dirty="0" err="1">
                <a:latin typeface="+mn-lt"/>
              </a:rPr>
              <a:t>Voices</a:t>
            </a:r>
            <a:r>
              <a:rPr lang="de-DE" sz="1300" dirty="0">
                <a:latin typeface="+mn-lt"/>
              </a:rPr>
              <a:t> – moderne, hochwertige TTS-Optionen.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Vorteile</a:t>
            </a:r>
            <a:r>
              <a:rPr lang="de-DE" sz="1300" dirty="0">
                <a:latin typeface="+mn-lt"/>
              </a:rPr>
              <a:t>: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Auditives </a:t>
            </a:r>
            <a:r>
              <a:rPr lang="de-DE" sz="1300" dirty="0">
                <a:latin typeface="+mn-lt"/>
              </a:rPr>
              <a:t>Lernen und Literaturkonsum.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Literatur </a:t>
            </a:r>
            <a:r>
              <a:rPr lang="de-DE" sz="1300" dirty="0">
                <a:latin typeface="+mn-lt"/>
              </a:rPr>
              <a:t>hören beim Pendeln, Sport etc.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 </a:t>
            </a:r>
            <a:r>
              <a:rPr lang="de-DE" sz="1300" dirty="0" smtClean="0">
                <a:solidFill>
                  <a:srgbClr val="0070C0"/>
                </a:solidFill>
                <a:latin typeface="+mn-lt"/>
              </a:rPr>
              <a:t>Zugänglichkeit</a:t>
            </a:r>
            <a:r>
              <a:rPr lang="de-DE" sz="1300" dirty="0">
                <a:latin typeface="+mn-lt"/>
              </a:rPr>
              <a:t>: Unterstützt Lernende mit Leseschwierigkeiten oder </a:t>
            </a:r>
            <a:r>
              <a:rPr lang="de-DE" sz="1300" dirty="0" smtClean="0">
                <a:latin typeface="+mn-lt"/>
              </a:rPr>
              <a:t>Sehschwierigkeiten.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endParaRPr lang="de-DE" sz="13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300" u="sng" dirty="0" smtClean="0">
                <a:latin typeface="+mn-lt"/>
              </a:rPr>
              <a:t>Integration </a:t>
            </a:r>
            <a:r>
              <a:rPr lang="de-DE" sz="1300" u="sng" dirty="0">
                <a:latin typeface="+mn-lt"/>
              </a:rPr>
              <a:t>in Forschungsarbeit</a:t>
            </a:r>
            <a:r>
              <a:rPr lang="de-DE" sz="1300" dirty="0">
                <a:latin typeface="+mn-lt"/>
              </a:rPr>
              <a:t>: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 smtClean="0">
                <a:latin typeface="+mn-lt"/>
              </a:rPr>
              <a:t>Hören von Literatur 				(</a:t>
            </a:r>
            <a:r>
              <a:rPr lang="de-DE" sz="1300" dirty="0" smtClean="0">
                <a:solidFill>
                  <a:srgbClr val="7030A0"/>
                </a:solidFill>
                <a:latin typeface="+mn-lt"/>
              </a:rPr>
              <a:t>wie Hörbuch</a:t>
            </a:r>
            <a:r>
              <a:rPr lang="de-DE" sz="1300" dirty="0" smtClean="0">
                <a:latin typeface="+mn-lt"/>
              </a:rPr>
              <a:t>)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Hörbare Wiedergabe von Entwürfen </a:t>
            </a:r>
            <a:r>
              <a:rPr lang="de-DE" sz="1300" dirty="0" smtClean="0">
                <a:latin typeface="+mn-lt"/>
              </a:rPr>
              <a:t>		(</a:t>
            </a:r>
            <a:r>
              <a:rPr lang="de-DE" sz="1300" dirty="0" smtClean="0">
                <a:solidFill>
                  <a:srgbClr val="7030A0"/>
                </a:solidFill>
                <a:latin typeface="+mn-lt"/>
              </a:rPr>
              <a:t>hört sich mein Text auch gut an?</a:t>
            </a:r>
            <a:r>
              <a:rPr lang="de-DE" sz="1300" dirty="0" smtClean="0">
                <a:latin typeface="+mn-lt"/>
              </a:rPr>
              <a:t>)</a:t>
            </a:r>
            <a:endParaRPr lang="de-DE" sz="13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899592" y="598206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300" dirty="0" smtClean="0"/>
              <a:t>Natural Reader (TTS)</a:t>
            </a:r>
            <a:endParaRPr lang="de-DE" sz="1600" b="0" dirty="0">
              <a:solidFill>
                <a:srgbClr val="7030A0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576" y="1782870"/>
            <a:ext cx="2478424" cy="208502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610203" y="3867894"/>
            <a:ext cx="25891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>
                <a:hlinkClick r:id="rId4"/>
              </a:rPr>
              <a:t>https://</a:t>
            </a:r>
            <a:r>
              <a:rPr lang="de-DE" sz="1100" dirty="0" smtClean="0">
                <a:hlinkClick r:id="rId4"/>
              </a:rPr>
              <a:t>www.naturalreaders.com/online/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131464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13299"/>
            <a:ext cx="9144000" cy="4130201"/>
          </a:xfrm>
        </p:spPr>
        <p:txBody>
          <a:bodyPr>
            <a:noAutofit/>
          </a:bodyPr>
          <a:lstStyle/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+mj-lt"/>
              <a:buAutoNum type="arabicParenR"/>
            </a:pPr>
            <a:r>
              <a:rPr lang="de-DE" sz="1500" dirty="0" smtClean="0">
                <a:latin typeface="+mn-lt"/>
              </a:rPr>
              <a:t>	</a:t>
            </a:r>
            <a:r>
              <a:rPr lang="de-DE" sz="1500" dirty="0">
                <a:latin typeface="+mn-lt"/>
              </a:rPr>
              <a:t>Forschungsfrage entwickeln</a:t>
            </a:r>
            <a:r>
              <a:rPr lang="de-DE" sz="1500" dirty="0" smtClean="0">
                <a:latin typeface="+mn-lt"/>
              </a:rPr>
              <a:t>			(</a:t>
            </a:r>
            <a:r>
              <a:rPr lang="de-DE" sz="1500" dirty="0" smtClean="0">
                <a:solidFill>
                  <a:srgbClr val="00B050"/>
                </a:solidFill>
                <a:latin typeface="+mn-lt"/>
              </a:rPr>
              <a:t>VWL</a:t>
            </a:r>
            <a:r>
              <a:rPr lang="de-DE" sz="1500" dirty="0" smtClean="0">
                <a:solidFill>
                  <a:srgbClr val="3B515B"/>
                </a:solidFill>
                <a:latin typeface="+mn-lt"/>
              </a:rPr>
              <a:t> x </a:t>
            </a:r>
            <a:r>
              <a:rPr lang="de-DE" sz="1500" dirty="0" smtClean="0">
                <a:solidFill>
                  <a:srgbClr val="7030A0"/>
                </a:solidFill>
                <a:latin typeface="+mn-lt"/>
              </a:rPr>
              <a:t>Innovation</a:t>
            </a:r>
            <a:r>
              <a:rPr lang="de-DE" sz="1500" dirty="0" smtClean="0">
                <a:solidFill>
                  <a:srgbClr val="3B515B"/>
                </a:solidFill>
                <a:latin typeface="+mn-lt"/>
              </a:rPr>
              <a:t>, </a:t>
            </a:r>
            <a:r>
              <a:rPr lang="de-DE" sz="1500" dirty="0" smtClean="0">
                <a:solidFill>
                  <a:srgbClr val="7030A0"/>
                </a:solidFill>
                <a:latin typeface="+mn-lt"/>
              </a:rPr>
              <a:t>Nachhaltigkeit</a:t>
            </a:r>
            <a:r>
              <a:rPr lang="de-DE" sz="1500" dirty="0" smtClean="0">
                <a:solidFill>
                  <a:srgbClr val="3B515B"/>
                </a:solidFill>
                <a:latin typeface="+mn-lt"/>
              </a:rPr>
              <a:t>, </a:t>
            </a:r>
            <a:r>
              <a:rPr lang="de-DE" sz="1500" dirty="0" smtClean="0">
                <a:solidFill>
                  <a:srgbClr val="7030A0"/>
                </a:solidFill>
                <a:latin typeface="+mn-lt"/>
              </a:rPr>
              <a:t>Wirtschaftswachstum</a:t>
            </a:r>
            <a:r>
              <a:rPr lang="de-DE" sz="1500" dirty="0" smtClean="0">
                <a:latin typeface="+mn-lt"/>
              </a:rPr>
              <a:t>)</a:t>
            </a:r>
          </a:p>
          <a:p>
            <a:pPr marL="1085850" lvl="1" indent="-3429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>
                <a:latin typeface="+mn-lt"/>
              </a:rPr>
              <a:t>Nutzung von KI-Tools zur Inspiration möglich</a:t>
            </a:r>
            <a:endParaRPr lang="de-DE" sz="1500" dirty="0" smtClean="0">
              <a:latin typeface="+mn-lt"/>
            </a:endParaRPr>
          </a:p>
          <a:p>
            <a:pPr lvl="1" indent="0">
              <a:spcBef>
                <a:spcPts val="200"/>
              </a:spcBef>
              <a:spcAft>
                <a:spcPts val="200"/>
              </a:spcAft>
              <a:buNone/>
            </a:pPr>
            <a:endParaRPr lang="de-DE" sz="1500" dirty="0" smtClean="0">
              <a:latin typeface="+mn-lt"/>
            </a:endParaRP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+mj-lt"/>
              <a:buAutoNum type="arabicParenR"/>
            </a:pPr>
            <a:r>
              <a:rPr lang="de-DE" sz="1500" dirty="0">
                <a:latin typeface="+mn-lt"/>
              </a:rPr>
              <a:t>Feedback einholen</a:t>
            </a:r>
          </a:p>
          <a:p>
            <a:pPr marL="1085850" lvl="1" indent="-3429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 smtClean="0">
                <a:latin typeface="+mn-lt"/>
              </a:rPr>
              <a:t>Präsentiert </a:t>
            </a:r>
            <a:r>
              <a:rPr lang="de-DE" sz="1500" dirty="0">
                <a:latin typeface="+mn-lt"/>
              </a:rPr>
              <a:t>Forschungsfrage </a:t>
            </a:r>
            <a:r>
              <a:rPr lang="de-DE" sz="1500" dirty="0" smtClean="0">
                <a:latin typeface="+mn-lt"/>
              </a:rPr>
              <a:t>einem Partner oder einer Partnerin</a:t>
            </a:r>
            <a:endParaRPr lang="de-DE" sz="1500" dirty="0">
              <a:latin typeface="+mn-lt"/>
            </a:endParaRPr>
          </a:p>
          <a:p>
            <a:pPr marL="1085850" lvl="1" indent="-3429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>
                <a:latin typeface="+mn-lt"/>
              </a:rPr>
              <a:t>Diskutieren </a:t>
            </a:r>
            <a:r>
              <a:rPr lang="de-DE" sz="1500" dirty="0" smtClean="0">
                <a:latin typeface="+mn-lt"/>
              </a:rPr>
              <a:t>und Rückmeldungen einholen</a:t>
            </a:r>
            <a:endParaRPr lang="de-DE" sz="1500" dirty="0" smtClean="0">
              <a:latin typeface="+mn-lt"/>
            </a:endParaRPr>
          </a:p>
          <a:p>
            <a:pPr marL="1085850" lvl="1" indent="-3429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 smtClean="0">
                <a:latin typeface="+mn-lt"/>
              </a:rPr>
              <a:t> </a:t>
            </a:r>
            <a:r>
              <a:rPr lang="de-DE" sz="1500" dirty="0" smtClean="0">
                <a:solidFill>
                  <a:srgbClr val="0070C0"/>
                </a:solidFill>
                <a:latin typeface="+mn-lt"/>
              </a:rPr>
              <a:t>Hausaufgabe</a:t>
            </a:r>
            <a:r>
              <a:rPr lang="de-DE" sz="1500" dirty="0">
                <a:latin typeface="+mn-lt"/>
              </a:rPr>
              <a:t>:	</a:t>
            </a:r>
            <a:r>
              <a:rPr lang="de-DE" sz="1500" dirty="0" smtClean="0">
                <a:latin typeface="+mn-lt"/>
              </a:rPr>
              <a:t>Forschungsfrage einreichen </a:t>
            </a:r>
            <a:r>
              <a:rPr lang="de-DE" sz="1500" dirty="0">
                <a:solidFill>
                  <a:srgbClr val="FF0000"/>
                </a:solidFill>
                <a:latin typeface="+mn-lt"/>
              </a:rPr>
              <a:t>bis 17.04.2024 </a:t>
            </a:r>
            <a:r>
              <a:rPr lang="de-DE" sz="1500" dirty="0">
                <a:latin typeface="+mn-lt"/>
              </a:rPr>
              <a:t>an </a:t>
            </a:r>
            <a:r>
              <a:rPr lang="de-DE" sz="1500" dirty="0" smtClean="0">
                <a:latin typeface="+mn-lt"/>
                <a:hlinkClick r:id="rId2"/>
              </a:rPr>
              <a:t>mark.spektor@uni-hamburg.de</a:t>
            </a:r>
            <a:r>
              <a:rPr lang="de-DE" sz="1500" dirty="0" smtClean="0">
                <a:latin typeface="+mn-lt"/>
              </a:rPr>
              <a:t> </a:t>
            </a:r>
          </a:p>
          <a:p>
            <a:pPr lvl="1" indent="0">
              <a:spcBef>
                <a:spcPts val="200"/>
              </a:spcBef>
              <a:spcAft>
                <a:spcPts val="200"/>
              </a:spcAft>
              <a:buNone/>
            </a:pPr>
            <a:endParaRPr lang="de-DE" sz="1500" dirty="0">
              <a:latin typeface="+mn-lt"/>
            </a:endParaRP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+mj-lt"/>
              <a:buAutoNum type="arabicParenR"/>
            </a:pPr>
            <a:r>
              <a:rPr lang="de-DE" sz="1500" dirty="0">
                <a:latin typeface="+mn-lt"/>
              </a:rPr>
              <a:t>Gliederung der Hausarbeit</a:t>
            </a:r>
          </a:p>
          <a:p>
            <a:pPr marL="1085850" lvl="1" indent="-34290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>
                <a:latin typeface="+mn-lt"/>
              </a:rPr>
              <a:t>Strukturierung der Arbeit nach Formulierung der Forschungsfrage beginnen</a:t>
            </a:r>
            <a:endParaRPr lang="de-DE" sz="1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500" dirty="0" smtClean="0"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de-DE" sz="1500" dirty="0" smtClean="0">
                <a:solidFill>
                  <a:srgbClr val="7030A0"/>
                </a:solidFill>
                <a:latin typeface="+mn-lt"/>
              </a:rPr>
              <a:t>Hinweis</a:t>
            </a:r>
            <a:r>
              <a:rPr lang="de-DE" sz="1500" dirty="0">
                <a:solidFill>
                  <a:srgbClr val="7030A0"/>
                </a:solidFill>
                <a:latin typeface="+mn-lt"/>
              </a:rPr>
              <a:t>:	</a:t>
            </a:r>
            <a:r>
              <a:rPr lang="de-DE" sz="1500" dirty="0">
                <a:solidFill>
                  <a:srgbClr val="3C515B"/>
                </a:solidFill>
                <a:latin typeface="+mn-lt"/>
              </a:rPr>
              <a:t>KI-Tools sind Hilfsmittel, nicht Ersatz für kritisches Denken und Eigenleistung</a:t>
            </a:r>
            <a:r>
              <a:rPr lang="de-DE" sz="1500" dirty="0" smtClean="0">
                <a:solidFill>
                  <a:srgbClr val="3C515B"/>
                </a:solidFill>
                <a:latin typeface="+mn-lt"/>
              </a:rPr>
              <a:t>.</a:t>
            </a:r>
            <a:endParaRPr lang="de-DE" sz="1500" dirty="0" smtClean="0">
              <a:solidFill>
                <a:srgbClr val="7030A0"/>
              </a:solidFill>
              <a:latin typeface="+mn-lt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de-DE" sz="1500" dirty="0" smtClean="0">
              <a:solidFill>
                <a:srgbClr val="7030A0"/>
              </a:solidFill>
              <a:latin typeface="+mn-lt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Courier New" panose="02070309020205020404" pitchFamily="49" charset="0"/>
              <a:buChar char="o"/>
            </a:pPr>
            <a:r>
              <a:rPr lang="de-DE" sz="1500" dirty="0" smtClean="0">
                <a:solidFill>
                  <a:srgbClr val="3B515B"/>
                </a:solidFill>
                <a:latin typeface="+mn-lt"/>
              </a:rPr>
              <a:t> </a:t>
            </a:r>
            <a:r>
              <a:rPr lang="de-DE" sz="1500" dirty="0" smtClean="0">
                <a:solidFill>
                  <a:srgbClr val="7030A0"/>
                </a:solidFill>
                <a:latin typeface="+mn-lt"/>
              </a:rPr>
              <a:t>3 spannende AI Prompts auch heute auf OpenOlat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3151135" y="555526"/>
            <a:ext cx="5597328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300" dirty="0"/>
              <a:t>Aufgabe: Entwicklung einer Forschungsfrage</a:t>
            </a:r>
            <a:endParaRPr lang="de-DE" sz="1600" b="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r>
              <a:rPr lang="de-DE" sz="1400" u="sng" dirty="0">
                <a:latin typeface="+mn-lt"/>
              </a:rPr>
              <a:t>Demonstration von Kompetenzen</a:t>
            </a:r>
            <a:r>
              <a:rPr lang="de-DE" sz="1400" dirty="0">
                <a:latin typeface="+mn-lt"/>
              </a:rPr>
              <a:t>: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Problemorientierte Analyse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Fachspezifisches Wissen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n-lt"/>
              </a:rPr>
              <a:t>Methodenanwendung</a:t>
            </a:r>
            <a:endParaRPr lang="de-DE" sz="1400" dirty="0">
              <a:latin typeface="+mn-lt"/>
            </a:endParaRPr>
          </a:p>
          <a:p>
            <a:pPr marL="228600" indent="-228600"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r>
              <a:rPr lang="de-DE" sz="1400" u="sng" dirty="0">
                <a:latin typeface="+mn-lt"/>
              </a:rPr>
              <a:t>Forschungsbeitrag der Hausarbeit im IGK</a:t>
            </a:r>
            <a:r>
              <a:rPr lang="de-DE" sz="1400" dirty="0" smtClean="0">
                <a:latin typeface="+mn-lt"/>
              </a:rPr>
              <a:t>:</a:t>
            </a:r>
            <a:endParaRPr lang="de-DE" sz="1400" dirty="0">
              <a:latin typeface="+mn-lt"/>
            </a:endParaRP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Synthese bestehender Erkenntnisse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Kritische Reflexion des Forschungsstandes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r>
              <a:rPr lang="de-DE" sz="1400" u="sng" dirty="0" smtClean="0">
                <a:latin typeface="+mn-lt"/>
              </a:rPr>
              <a:t>Wissenschaftliche </a:t>
            </a:r>
            <a:r>
              <a:rPr lang="de-DE" sz="1400" u="sng" dirty="0">
                <a:latin typeface="+mn-lt"/>
              </a:rPr>
              <a:t>Praxis</a:t>
            </a:r>
            <a:r>
              <a:rPr lang="de-DE" sz="1400" dirty="0">
                <a:latin typeface="+mn-lt"/>
              </a:rPr>
              <a:t>: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Techniken wissenschaftlichen Arbeitens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Einhaltung akademischer Standards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r>
              <a:rPr lang="de-DE" sz="1400" u="sng" dirty="0" smtClean="0">
                <a:latin typeface="+mn-lt"/>
              </a:rPr>
              <a:t>Wissenserwerb</a:t>
            </a:r>
            <a:r>
              <a:rPr lang="de-DE" sz="1400" dirty="0">
                <a:latin typeface="+mn-lt"/>
              </a:rPr>
              <a:t>:</a:t>
            </a:r>
          </a:p>
          <a:p>
            <a:pPr marL="228600" indent="-2286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Vertiefung und Anwendung von Fachkenntnissen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04448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/>
              <a:t>Funktion der wissenschaftlichen Hausarbeit</a:t>
            </a:r>
          </a:p>
        </p:txBody>
      </p:sp>
    </p:spTree>
    <p:extLst>
      <p:ext uri="{BB962C8B-B14F-4D97-AF65-F5344CB8AC3E}">
        <p14:creationId xmlns:p14="http://schemas.microsoft.com/office/powerpoint/2010/main" val="33953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967916-277F-0934-E8E0-19FDB4F48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8580" y="530525"/>
            <a:ext cx="1533500" cy="503882"/>
          </a:xfrm>
        </p:spPr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0569354-2E94-FB3D-C119-B703D9CC75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496" y="1131590"/>
            <a:ext cx="9108503" cy="401191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100" dirty="0">
                <a:solidFill>
                  <a:srgbClr val="00B0F0"/>
                </a:solidFill>
              </a:rPr>
              <a:t>[1]</a:t>
            </a:r>
            <a:r>
              <a:rPr lang="de-DE" sz="1100" dirty="0"/>
              <a:t> </a:t>
            </a:r>
            <a:r>
              <a:rPr lang="de-DE" sz="1100" dirty="0" err="1"/>
              <a:t>OpenAI</a:t>
            </a:r>
            <a:r>
              <a:rPr lang="de-DE" sz="1100" dirty="0"/>
              <a:t>. (</a:t>
            </a:r>
            <a:r>
              <a:rPr lang="de-DE" sz="1100" dirty="0" err="1"/>
              <a:t>n.d</a:t>
            </a:r>
            <a:r>
              <a:rPr lang="de-DE" sz="1100" dirty="0"/>
              <a:t>.). </a:t>
            </a:r>
            <a:r>
              <a:rPr lang="de-DE" sz="1100" i="1" dirty="0"/>
              <a:t>ChatGPT</a:t>
            </a:r>
            <a:r>
              <a:rPr lang="de-DE" sz="1100" dirty="0"/>
              <a:t>. </a:t>
            </a:r>
            <a:r>
              <a:rPr lang="de-DE" sz="1100" dirty="0" err="1"/>
              <a:t>OpenAI</a:t>
            </a:r>
            <a:r>
              <a:rPr lang="de-DE" sz="1100" dirty="0"/>
              <a:t>. </a:t>
            </a:r>
            <a:r>
              <a:rPr lang="de-DE" sz="1100" dirty="0">
                <a:hlinkClick r:id="rId2"/>
              </a:rPr>
              <a:t>https://www.openai.com</a:t>
            </a:r>
            <a:r>
              <a:rPr lang="de-DE" sz="1100" dirty="0" smtClean="0">
                <a:hlinkClick r:id="rId2"/>
              </a:rPr>
              <a:t>/</a:t>
            </a:r>
            <a:endParaRPr lang="de-DE" sz="11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00D7A04-F02A-20A3-0C14-94F288E3B67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5992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146F15-2863-B3B9-2934-BDF7FE36B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532088"/>
            <a:ext cx="7200800" cy="503882"/>
          </a:xfrm>
        </p:spPr>
        <p:txBody>
          <a:bodyPr/>
          <a:lstStyle/>
          <a:p>
            <a:pPr algn="ctr"/>
            <a:r>
              <a:rPr lang="de-DE" dirty="0"/>
              <a:t>Dokumentation der KI-Nutzung für den Foliensatz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5715D5-9385-873D-996D-60F0A5FCFB8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21</a:t>
            </a:fld>
            <a:endParaRPr lang="de-DE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/>
          </p:nvPr>
        </p:nvGraphicFramePr>
        <p:xfrm>
          <a:off x="179513" y="1269667"/>
          <a:ext cx="8712966" cy="34975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04322">
                  <a:extLst>
                    <a:ext uri="{9D8B030D-6E8A-4147-A177-3AD203B41FA5}">
                      <a16:colId xmlns:a16="http://schemas.microsoft.com/office/drawing/2014/main" val="617976397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2081076122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1594044574"/>
                    </a:ext>
                  </a:extLst>
                </a:gridCol>
              </a:tblGrid>
              <a:tr h="370957"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Arbeitsschritt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/>
                        <a:t>Eingesetzte(s) KI-System(e)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Beschreibung der Verwendungsweise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676572662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Strukturvorschlag für die </a:t>
                      </a:r>
                      <a:r>
                        <a:rPr lang="de-DE" sz="1050" dirty="0" err="1"/>
                        <a:t>Slides</a:t>
                      </a:r>
                      <a:endParaRPr lang="de-DE" sz="1050" dirty="0"/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Erste Erstellung einer logischen Struktur für das Folienset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951820957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Inhaltsgenerierung &amp; Brainstorming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Entwicklung der inhaltlichen Kernelemente und thematische Gliederung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263284202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Integration menschlicher Inhalte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 &amp; Menschliche Beiträge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Hilfswissenschaftler David Bechler lieferte Inhaltsvorlagen als Referenzen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4250542296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Überarbeitung &amp; Anpassung für </a:t>
                      </a:r>
                      <a:r>
                        <a:rPr lang="de-DE" sz="1050" dirty="0" smtClean="0"/>
                        <a:t>SS 25</a:t>
                      </a:r>
                      <a:endParaRPr lang="de-DE" sz="1050" dirty="0"/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Aktualisierung und Verfeinerung der Inhalte für das </a:t>
                      </a:r>
                      <a:r>
                        <a:rPr lang="de-DE" sz="1050" dirty="0" smtClean="0"/>
                        <a:t>Sommersemester 25</a:t>
                      </a:r>
                      <a:endParaRPr lang="de-DE" sz="1050" dirty="0"/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548986310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Wording &amp; sprachliche Feinabstimmung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Anpassung von Formulierungen nach präzisen Anweisungen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191424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28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>
                <a:latin typeface="+mn-lt"/>
              </a:rPr>
              <a:t>Präzision</a:t>
            </a:r>
            <a:r>
              <a:rPr lang="de-DE" sz="1400" dirty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		Klar </a:t>
            </a:r>
            <a:r>
              <a:rPr lang="de-DE" sz="1400" dirty="0">
                <a:latin typeface="+mn-lt"/>
              </a:rPr>
              <a:t>definierte Parameter und Zielsetzung.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>
                <a:latin typeface="+mn-lt"/>
              </a:rPr>
              <a:t>Fokussierung</a:t>
            </a:r>
            <a:r>
              <a:rPr lang="de-DE" sz="1400" dirty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		Begrenzung </a:t>
            </a:r>
            <a:r>
              <a:rPr lang="de-DE" sz="1400" dirty="0">
                <a:latin typeface="+mn-lt"/>
              </a:rPr>
              <a:t>auf ein spezifisches Thema oder Problemfeld.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>
                <a:latin typeface="+mn-lt"/>
              </a:rPr>
              <a:t>Relevanz</a:t>
            </a:r>
            <a:r>
              <a:rPr lang="de-DE" sz="1400" dirty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		Bedeutung </a:t>
            </a:r>
            <a:r>
              <a:rPr lang="de-DE" sz="1400" dirty="0">
                <a:latin typeface="+mn-lt"/>
              </a:rPr>
              <a:t>und Beitrag zum Fachgebiet.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 err="1">
                <a:latin typeface="+mn-lt"/>
              </a:rPr>
              <a:t>Forschbarkeit</a:t>
            </a:r>
            <a:r>
              <a:rPr lang="de-DE" sz="1400" dirty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		Zugänglichkeit </a:t>
            </a:r>
            <a:r>
              <a:rPr lang="de-DE" sz="1400" dirty="0">
                <a:latin typeface="+mn-lt"/>
              </a:rPr>
              <a:t>von Daten und Informationen zur Beantwortung der Frage.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>
                <a:latin typeface="+mn-lt"/>
              </a:rPr>
              <a:t>Realisierbarkeit</a:t>
            </a:r>
            <a:r>
              <a:rPr lang="de-DE" sz="1400" dirty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	Machbarkeit </a:t>
            </a:r>
            <a:r>
              <a:rPr lang="de-DE" sz="1400" dirty="0">
                <a:latin typeface="+mn-lt"/>
              </a:rPr>
              <a:t>innerhalb gegebener zeitlicher und ressourcenbezogener Rahmenbedingungen.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1" dirty="0">
                <a:latin typeface="+mn-lt"/>
              </a:rPr>
              <a:t>Offenheit: </a:t>
            </a:r>
            <a:r>
              <a:rPr lang="de-DE" sz="1400" b="1" dirty="0" smtClean="0">
                <a:latin typeface="+mn-lt"/>
              </a:rPr>
              <a:t>		</a:t>
            </a:r>
            <a:r>
              <a:rPr lang="de-DE" sz="1400" dirty="0" smtClean="0">
                <a:latin typeface="+mn-lt"/>
              </a:rPr>
              <a:t>Formulierung </a:t>
            </a:r>
            <a:r>
              <a:rPr lang="de-DE" sz="1400" dirty="0">
                <a:latin typeface="+mn-lt"/>
              </a:rPr>
              <a:t>als offene Frage, die eine detaillierte Analyse erfordert und nicht nur mit Ja oder </a:t>
            </a:r>
            <a:r>
              <a:rPr lang="de-DE" sz="1400" dirty="0" smtClean="0">
                <a:latin typeface="+mn-lt"/>
              </a:rPr>
              <a:t>					Nein </a:t>
            </a:r>
            <a:r>
              <a:rPr lang="de-DE" sz="1400" dirty="0">
                <a:latin typeface="+mn-lt"/>
              </a:rPr>
              <a:t>beantwortet werden kann.</a:t>
            </a:r>
            <a:endParaRPr lang="de-DE" sz="1400" dirty="0" smtClean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 smtClean="0">
                <a:solidFill>
                  <a:srgbClr val="7030A0"/>
                </a:solidFill>
                <a:latin typeface="+mn-lt"/>
              </a:rPr>
              <a:t>Hinweis</a:t>
            </a:r>
            <a:r>
              <a:rPr lang="de-DE" sz="1400" dirty="0" smtClean="0">
                <a:latin typeface="+mn-lt"/>
              </a:rPr>
              <a:t>: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Eine gut formulierte Forschungsfrage ist das 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Fundament</a:t>
            </a:r>
            <a:r>
              <a:rPr lang="de-DE" sz="1400" dirty="0">
                <a:latin typeface="+mn-lt"/>
              </a:rPr>
              <a:t> des Forschungsprozesses und lenkt die Untersuchung in eine klare, zielgerichtete 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Richtung</a:t>
            </a:r>
            <a:r>
              <a:rPr lang="de-DE" sz="1400" dirty="0">
                <a:latin typeface="+mn-lt"/>
              </a:rPr>
              <a:t>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04448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/>
              <a:t>Merkmale einer effektiven Forschungsfrage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91" y="1083732"/>
            <a:ext cx="1416009" cy="1416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8F8B38F-9B25-4B01-4C09-385C75E78A8F}"/>
              </a:ext>
            </a:extLst>
          </p:cNvPr>
          <p:cNvSpPr txBox="1"/>
          <p:nvPr/>
        </p:nvSpPr>
        <p:spPr>
          <a:xfrm>
            <a:off x="8768473" y="2390073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15168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u="sng" dirty="0">
                <a:latin typeface="+mn-lt"/>
              </a:rPr>
              <a:t>Beschreiben</a:t>
            </a:r>
            <a:r>
              <a:rPr lang="de-DE" sz="1400" dirty="0">
                <a:latin typeface="+mn-lt"/>
              </a:rPr>
              <a:t> - </a:t>
            </a:r>
            <a:r>
              <a:rPr lang="de-DE" sz="1400" dirty="0" smtClean="0">
                <a:latin typeface="+mn-lt"/>
              </a:rPr>
              <a:t>Zustandsaufnahme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n-lt"/>
              </a:rPr>
              <a:t>z.B. </a:t>
            </a:r>
            <a:r>
              <a:rPr lang="de-DE" sz="1400" dirty="0">
                <a:latin typeface="+mn-lt"/>
              </a:rPr>
              <a:t>„Stand grüner Technologien in </a:t>
            </a:r>
            <a:r>
              <a:rPr lang="de-DE" sz="1400" dirty="0" smtClean="0">
                <a:latin typeface="+mn-lt"/>
              </a:rPr>
              <a:t>Deutschland“</a:t>
            </a:r>
            <a:endParaRPr lang="de-DE" sz="140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u="sng" dirty="0">
                <a:latin typeface="+mn-lt"/>
              </a:rPr>
              <a:t>Erklären</a:t>
            </a:r>
            <a:r>
              <a:rPr lang="de-DE" sz="1400" dirty="0">
                <a:latin typeface="+mn-lt"/>
              </a:rPr>
              <a:t> - </a:t>
            </a:r>
            <a:r>
              <a:rPr lang="de-DE" sz="1400" dirty="0" smtClean="0">
                <a:latin typeface="+mn-lt"/>
              </a:rPr>
              <a:t>Kausalzusammenhänge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z.B. </a:t>
            </a:r>
            <a:r>
              <a:rPr lang="de-DE" sz="1400" dirty="0" smtClean="0">
                <a:latin typeface="+mn-lt"/>
              </a:rPr>
              <a:t>„</a:t>
            </a:r>
            <a:r>
              <a:rPr lang="de-DE" sz="1400" dirty="0" smtClean="0">
                <a:latin typeface="+mn-lt"/>
              </a:rPr>
              <a:t>Einfluss </a:t>
            </a:r>
            <a:r>
              <a:rPr lang="de-DE" sz="1400" dirty="0">
                <a:latin typeface="+mn-lt"/>
              </a:rPr>
              <a:t>von Forschung und Entwicklung auf Wachstum in der </a:t>
            </a:r>
            <a:r>
              <a:rPr lang="de-DE" sz="1400" dirty="0" smtClean="0">
                <a:latin typeface="+mn-lt"/>
              </a:rPr>
              <a:t>EU“</a:t>
            </a:r>
            <a:endParaRPr lang="de-DE" sz="140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u="sng" dirty="0">
                <a:latin typeface="+mn-lt"/>
              </a:rPr>
              <a:t>Prognostizieren</a:t>
            </a:r>
            <a:r>
              <a:rPr lang="de-DE" sz="1400" dirty="0">
                <a:latin typeface="+mn-lt"/>
              </a:rPr>
              <a:t> - </a:t>
            </a:r>
            <a:r>
              <a:rPr lang="de-DE" sz="1400" dirty="0">
                <a:latin typeface="+mn-lt"/>
              </a:rPr>
              <a:t>Zukunft einschätzen</a:t>
            </a:r>
            <a:endParaRPr lang="de-DE" sz="1400" dirty="0" smtClean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/>
              <a:t>z.B. </a:t>
            </a:r>
            <a:r>
              <a:rPr lang="de-DE" sz="1400" dirty="0" smtClean="0">
                <a:latin typeface="+mn-lt"/>
              </a:rPr>
              <a:t>„Trends nachhaltiger Energie und Auswirkungen auf Wachstum“</a:t>
            </a:r>
            <a:endParaRPr lang="de-DE" sz="1400" dirty="0" smtClean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u="sng" dirty="0" smtClean="0">
                <a:latin typeface="+mn-lt"/>
              </a:rPr>
              <a:t>Entwickeln</a:t>
            </a:r>
            <a:r>
              <a:rPr lang="de-DE" sz="1400" dirty="0" smtClean="0">
                <a:latin typeface="+mn-lt"/>
              </a:rPr>
              <a:t> </a:t>
            </a:r>
            <a:r>
              <a:rPr lang="de-DE" sz="1400" dirty="0">
                <a:latin typeface="+mn-lt"/>
              </a:rPr>
              <a:t>- </a:t>
            </a:r>
            <a:r>
              <a:rPr lang="de-DE" sz="1400" dirty="0">
                <a:latin typeface="+mn-lt"/>
              </a:rPr>
              <a:t>Strategien formulieren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z.B. </a:t>
            </a:r>
            <a:r>
              <a:rPr lang="de-DE" sz="1400" dirty="0" smtClean="0"/>
              <a:t>„</a:t>
            </a:r>
            <a:r>
              <a:rPr lang="de-DE" sz="1400" dirty="0" smtClean="0">
                <a:latin typeface="+mn-lt"/>
              </a:rPr>
              <a:t>Maßnahmen </a:t>
            </a:r>
            <a:r>
              <a:rPr lang="de-DE" sz="1400" dirty="0">
                <a:latin typeface="+mn-lt"/>
              </a:rPr>
              <a:t>zur Förderung grünen </a:t>
            </a:r>
            <a:r>
              <a:rPr lang="de-DE" sz="1400" dirty="0" smtClean="0">
                <a:latin typeface="+mn-lt"/>
              </a:rPr>
              <a:t>Wachstums“</a:t>
            </a:r>
            <a:endParaRPr lang="de-DE" sz="140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u="sng" dirty="0">
                <a:latin typeface="+mn-lt"/>
              </a:rPr>
              <a:t>Bewerten</a:t>
            </a:r>
            <a:r>
              <a:rPr lang="de-DE" sz="1400" dirty="0">
                <a:latin typeface="+mn-lt"/>
              </a:rPr>
              <a:t> - </a:t>
            </a:r>
            <a:r>
              <a:rPr lang="de-DE" sz="1400" dirty="0">
                <a:latin typeface="+mn-lt"/>
              </a:rPr>
              <a:t>Wirksamkeit analysieren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z.B. </a:t>
            </a:r>
            <a:r>
              <a:rPr lang="de-DE" sz="1400" dirty="0">
                <a:latin typeface="+mn-lt"/>
              </a:rPr>
              <a:t>„Nutzen öffentlicher Förderprogramme für nachhaltige </a:t>
            </a:r>
            <a:r>
              <a:rPr lang="de-DE" sz="1400" dirty="0" smtClean="0">
                <a:latin typeface="+mn-lt"/>
              </a:rPr>
              <a:t>Innovation“</a:t>
            </a:r>
            <a:endParaRPr lang="de-DE" sz="14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04448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/>
              <a:t>Typen von Forschungsfragen</a:t>
            </a:r>
          </a:p>
        </p:txBody>
      </p:sp>
    </p:spTree>
    <p:extLst>
      <p:ext uri="{BB962C8B-B14F-4D97-AF65-F5344CB8AC3E}">
        <p14:creationId xmlns:p14="http://schemas.microsoft.com/office/powerpoint/2010/main" val="28451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F64DAA-2E5C-F488-C3E8-ABBF1C87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7825" y="499061"/>
            <a:ext cx="3294580" cy="503882"/>
          </a:xfrm>
        </p:spPr>
        <p:txBody>
          <a:bodyPr/>
          <a:lstStyle/>
          <a:p>
            <a:r>
              <a:rPr lang="de-DE" dirty="0" smtClean="0"/>
              <a:t>Das Schraubenmodell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387D66-C4B4-995D-0FA2-E3471DB01C4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7" name="Sonne 6">
            <a:extLst>
              <a:ext uri="{FF2B5EF4-FFF2-40B4-BE49-F238E27FC236}">
                <a16:creationId xmlns:a16="http://schemas.microsoft.com/office/drawing/2014/main" id="{238BD463-CFAE-C4FC-E474-45946B99026E}"/>
              </a:ext>
            </a:extLst>
          </p:cNvPr>
          <p:cNvSpPr/>
          <p:nvPr/>
        </p:nvSpPr>
        <p:spPr>
          <a:xfrm>
            <a:off x="4335983" y="1203598"/>
            <a:ext cx="2108225" cy="2129856"/>
          </a:xfrm>
          <a:prstGeom prst="sun">
            <a:avLst>
              <a:gd name="adj" fmla="val 2027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3. Untersuchungs- material eingrenzen</a:t>
            </a:r>
          </a:p>
        </p:txBody>
      </p:sp>
      <p:sp>
        <p:nvSpPr>
          <p:cNvPr id="9" name="Sonne 8">
            <a:extLst>
              <a:ext uri="{FF2B5EF4-FFF2-40B4-BE49-F238E27FC236}">
                <a16:creationId xmlns:a16="http://schemas.microsoft.com/office/drawing/2014/main" id="{AA363988-F5F4-59E1-BC40-99F063C0272A}"/>
              </a:ext>
            </a:extLst>
          </p:cNvPr>
          <p:cNvSpPr/>
          <p:nvPr/>
        </p:nvSpPr>
        <p:spPr>
          <a:xfrm>
            <a:off x="1186512" y="1995686"/>
            <a:ext cx="1872208" cy="1872208"/>
          </a:xfrm>
          <a:prstGeom prst="sun">
            <a:avLst>
              <a:gd name="adj" fmla="val 1858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1. </a:t>
            </a:r>
          </a:p>
          <a:p>
            <a:pPr algn="ctr"/>
            <a:r>
              <a:rPr lang="de-DE" sz="900" dirty="0">
                <a:solidFill>
                  <a:schemeClr val="tx2"/>
                </a:solidFill>
              </a:rPr>
              <a:t>Thema auswählen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10" name="Sonne 9">
            <a:extLst>
              <a:ext uri="{FF2B5EF4-FFF2-40B4-BE49-F238E27FC236}">
                <a16:creationId xmlns:a16="http://schemas.microsoft.com/office/drawing/2014/main" id="{0985DEEE-C2C2-CA5F-78B6-9A8B3E304189}"/>
              </a:ext>
            </a:extLst>
          </p:cNvPr>
          <p:cNvSpPr/>
          <p:nvPr/>
        </p:nvSpPr>
        <p:spPr>
          <a:xfrm>
            <a:off x="2627784" y="1108910"/>
            <a:ext cx="1872208" cy="1792516"/>
          </a:xfrm>
          <a:prstGeom prst="sun">
            <a:avLst>
              <a:gd name="adj" fmla="val 19697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2. </a:t>
            </a:r>
          </a:p>
          <a:p>
            <a:pPr algn="ctr"/>
            <a:r>
              <a:rPr lang="de-DE" sz="900" dirty="0">
                <a:solidFill>
                  <a:schemeClr val="tx2"/>
                </a:solidFill>
              </a:rPr>
              <a:t>Thema eingrenzen</a:t>
            </a:r>
            <a:endParaRPr lang="de-DE" sz="1200" dirty="0">
              <a:solidFill>
                <a:schemeClr val="tx2"/>
              </a:solidFill>
            </a:endParaRPr>
          </a:p>
        </p:txBody>
      </p:sp>
      <p:sp>
        <p:nvSpPr>
          <p:cNvPr id="11" name="Sonne 10">
            <a:extLst>
              <a:ext uri="{FF2B5EF4-FFF2-40B4-BE49-F238E27FC236}">
                <a16:creationId xmlns:a16="http://schemas.microsoft.com/office/drawing/2014/main" id="{9A7E9C66-F8DC-2372-1D75-6B07C3BE5C7F}"/>
              </a:ext>
            </a:extLst>
          </p:cNvPr>
          <p:cNvSpPr/>
          <p:nvPr/>
        </p:nvSpPr>
        <p:spPr>
          <a:xfrm>
            <a:off x="6282404" y="1108910"/>
            <a:ext cx="2034011" cy="1936520"/>
          </a:xfrm>
          <a:prstGeom prst="sun">
            <a:avLst>
              <a:gd name="adj" fmla="val 15326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5. Forschungsfrage formulieren</a:t>
            </a:r>
          </a:p>
        </p:txBody>
      </p:sp>
      <p:sp>
        <p:nvSpPr>
          <p:cNvPr id="12" name="Sonne 11">
            <a:extLst>
              <a:ext uri="{FF2B5EF4-FFF2-40B4-BE49-F238E27FC236}">
                <a16:creationId xmlns:a16="http://schemas.microsoft.com/office/drawing/2014/main" id="{640CF9D3-2CA7-BD39-2D5E-8A4C4E9CD410}"/>
              </a:ext>
            </a:extLst>
          </p:cNvPr>
          <p:cNvSpPr/>
          <p:nvPr/>
        </p:nvSpPr>
        <p:spPr>
          <a:xfrm>
            <a:off x="4107117" y="3182385"/>
            <a:ext cx="1872208" cy="1792516"/>
          </a:xfrm>
          <a:prstGeom prst="sun">
            <a:avLst>
              <a:gd name="adj" fmla="val 19418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4. </a:t>
            </a:r>
          </a:p>
          <a:p>
            <a:pPr algn="ctr"/>
            <a:r>
              <a:rPr lang="de-DE" sz="900" dirty="0">
                <a:solidFill>
                  <a:schemeClr val="tx2"/>
                </a:solidFill>
              </a:rPr>
              <a:t>Forschungs-methodik bestimmen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-20086" y="4728979"/>
            <a:ext cx="6016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Quelle: </a:t>
            </a:r>
          </a:p>
          <a:p>
            <a:r>
              <a:rPr lang="de-DE" sz="1000" dirty="0"/>
              <a:t>Nachbildung der Abbildung </a:t>
            </a:r>
            <a:r>
              <a:rPr lang="de-DE" sz="1000" dirty="0" smtClean="0"/>
              <a:t>von </a:t>
            </a:r>
            <a:r>
              <a:rPr lang="de-DE" sz="1000" dirty="0">
                <a:hlinkClick r:id="rId2"/>
              </a:rPr>
              <a:t>https://www.scribbr.de/anfang-abschlussarbeit/forschungsfrage-formulieren</a:t>
            </a:r>
            <a:r>
              <a:rPr lang="de-DE" sz="1000" dirty="0" smtClean="0">
                <a:hlinkClick r:id="rId2"/>
              </a:rPr>
              <a:t>/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08409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>
                <a:latin typeface="+mn-lt"/>
              </a:rPr>
              <a:t>1. Thema auswählen + Literaturrecherche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Du studierst VWL und interessierst dich für </a:t>
            </a:r>
            <a:r>
              <a:rPr lang="de-DE" sz="1400" dirty="0">
                <a:latin typeface="+mn-lt"/>
              </a:rPr>
              <a:t>Unternehmungsgründungen.</a:t>
            </a:r>
            <a:endParaRPr lang="de-DE" sz="1400" dirty="0" smtClean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Erste Literatur: </a:t>
            </a:r>
            <a:r>
              <a:rPr lang="de-DE" sz="1400" dirty="0" smtClean="0">
                <a:latin typeface="+mn-lt"/>
              </a:rPr>
              <a:t>		Wirtschaftliche </a:t>
            </a:r>
            <a:r>
              <a:rPr lang="de-DE" sz="1400" dirty="0">
                <a:latin typeface="+mn-lt"/>
              </a:rPr>
              <a:t>Einflüsse und Gründungstrends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>
                <a:latin typeface="+mn-lt"/>
              </a:rPr>
              <a:t>2. </a:t>
            </a:r>
            <a:r>
              <a:rPr lang="de-DE" sz="1400" u="sng" dirty="0">
                <a:latin typeface="+mn-lt"/>
              </a:rPr>
              <a:t>Thema eingrenzen</a:t>
            </a:r>
            <a:endParaRPr lang="de-DE" sz="1400" u="sng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Fokus: Ausgründungen aus Hochschulen in Deutschland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>
                <a:latin typeface="+mn-lt"/>
              </a:rPr>
              <a:t>3. </a:t>
            </a:r>
            <a:r>
              <a:rPr lang="de-DE" sz="1400" u="sng" dirty="0">
                <a:latin typeface="+mn-lt"/>
              </a:rPr>
              <a:t>Untersuchungsmaterial eingrenzen</a:t>
            </a:r>
            <a:endParaRPr lang="de-DE" sz="1400" u="sng" dirty="0">
              <a:latin typeface="+mn-lt"/>
            </a:endParaRP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Gegenstand: </a:t>
            </a:r>
            <a:r>
              <a:rPr lang="de-DE" sz="1400" dirty="0" smtClean="0">
                <a:latin typeface="+mn-lt"/>
              </a:rPr>
              <a:t>	Determinanten </a:t>
            </a:r>
            <a:r>
              <a:rPr lang="de-DE" sz="1400" dirty="0">
                <a:latin typeface="+mn-lt"/>
              </a:rPr>
              <a:t>akademischer Ausgründungen in Deutschland</a:t>
            </a:r>
          </a:p>
          <a:p>
            <a:pPr marL="228600" indent="-2286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n-lt"/>
              </a:rPr>
              <a:t>Informationsquellen: 		Fachliteratur (z.B. ab </a:t>
            </a:r>
            <a:r>
              <a:rPr lang="de-DE" sz="1400" dirty="0">
                <a:latin typeface="+mn-lt"/>
              </a:rPr>
              <a:t>2010), statistische Daten (z. B. BMWK, Stifterverband)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04448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 smtClean="0"/>
              <a:t>Das Schraubenmodel </a:t>
            </a:r>
            <a:r>
              <a:rPr lang="de-DE" sz="1800" dirty="0" smtClean="0"/>
              <a:t>(Schritt 1 bis 3)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67174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>
                <a:latin typeface="+mn-lt"/>
              </a:rPr>
              <a:t>4. Die Forschungsmethodik bestimmen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n-lt"/>
              </a:rPr>
              <a:t>Umfrage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Experteninterview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Beobachtung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b="1" dirty="0" smtClean="0">
                <a:solidFill>
                  <a:srgbClr val="7030A0"/>
                </a:solidFill>
                <a:latin typeface="+mn-lt"/>
              </a:rPr>
              <a:t>Literaturarbeit		</a:t>
            </a:r>
            <a:r>
              <a:rPr lang="de-DE" sz="1400" b="1" dirty="0" smtClean="0">
                <a:solidFill>
                  <a:srgbClr val="7030A0"/>
                </a:solidFill>
                <a:latin typeface="+mn-lt"/>
                <a:sym typeface="Wingdings" panose="05000000000000000000" pitchFamily="2" charset="2"/>
              </a:rPr>
              <a:t></a:t>
            </a:r>
            <a:endParaRPr lang="de-DE" sz="1400" b="1" dirty="0">
              <a:solidFill>
                <a:srgbClr val="7030A0"/>
              </a:solidFill>
              <a:latin typeface="+mn-lt"/>
            </a:endParaRP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Qualitative oder quantitative Inhaltsanalyse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Gruppendiskussion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Experiment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Fallstudie</a:t>
            </a:r>
          </a:p>
          <a:p>
            <a:pPr marL="228600" indent="-2286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n-lt"/>
              </a:rPr>
              <a:t>Diskursanalyse</a:t>
            </a:r>
            <a:endParaRPr lang="de-DE" sz="1400" dirty="0">
              <a:latin typeface="+mn-lt"/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 smtClean="0">
                <a:latin typeface="+mn-lt"/>
              </a:rPr>
              <a:t>5. Forschungsfrage ausformulieren</a:t>
            </a:r>
            <a:r>
              <a:rPr lang="de-DE" sz="1400" dirty="0" smtClean="0">
                <a:latin typeface="+mn-lt"/>
              </a:rPr>
              <a:t>: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de-DE" sz="1400" dirty="0">
                <a:latin typeface="+mn-lt"/>
              </a:rPr>
              <a:t>Welche wirtschaftlichen und institutionellen Faktoren werden in der Literatur als Einflussgrößen auf Gründungen aus deutschen Hochschulen seit 2010 diskutiert?</a:t>
            </a:r>
            <a:endParaRPr lang="de-DE" sz="14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04448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 smtClean="0"/>
              <a:t>Das Schraubenmodel </a:t>
            </a:r>
            <a:r>
              <a:rPr lang="de-DE" sz="1800" dirty="0" smtClean="0"/>
              <a:t>(Schritt 4 und 5)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0354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1400" u="sng" dirty="0">
                <a:latin typeface="+mn-lt"/>
              </a:rPr>
              <a:t>Definition und </a:t>
            </a:r>
            <a:r>
              <a:rPr lang="de-DE" sz="1400" u="sng" dirty="0" smtClean="0">
                <a:latin typeface="+mn-lt"/>
              </a:rPr>
              <a:t>Unterscheidung</a:t>
            </a:r>
            <a:endParaRPr lang="de-DE" sz="1400" u="sng" dirty="0">
              <a:latin typeface="+mn-lt"/>
            </a:endParaRPr>
          </a:p>
          <a:p>
            <a:pPr marL="228600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Forschungsfrage: </a:t>
            </a:r>
            <a:r>
              <a:rPr lang="de-DE" sz="1400" dirty="0" smtClean="0">
                <a:latin typeface="+mn-lt"/>
              </a:rPr>
              <a:t>	</a:t>
            </a:r>
            <a:r>
              <a:rPr lang="de-DE" sz="1400" dirty="0">
                <a:latin typeface="+mn-lt"/>
              </a:rPr>
              <a:t>Konkrete, zu beantwortende Problemstellung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Titel: </a:t>
            </a:r>
            <a:r>
              <a:rPr lang="de-DE" sz="1400" dirty="0" smtClean="0">
                <a:latin typeface="+mn-lt"/>
              </a:rPr>
              <a:t>			</a:t>
            </a:r>
            <a:r>
              <a:rPr lang="de-DE" sz="1400" dirty="0">
                <a:latin typeface="+mn-lt"/>
              </a:rPr>
              <a:t>Prägnante Beschreibung von Thema und Ziel der Arbeit</a:t>
            </a:r>
            <a:endParaRPr lang="de-DE" sz="1400" dirty="0" smtClean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de-DE" sz="1400" dirty="0" smtClean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1400" u="sng" dirty="0" smtClean="0">
                <a:latin typeface="+mn-lt"/>
              </a:rPr>
              <a:t>Zielsetzung</a:t>
            </a:r>
            <a:endParaRPr lang="de-DE" sz="1400" u="sng" dirty="0">
              <a:latin typeface="+mn-lt"/>
            </a:endParaRPr>
          </a:p>
          <a:p>
            <a:pPr marL="228600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Forschungsfrage: </a:t>
            </a:r>
            <a:r>
              <a:rPr lang="de-DE" sz="1400" dirty="0" smtClean="0">
                <a:latin typeface="+mn-lt"/>
              </a:rPr>
              <a:t>	</a:t>
            </a:r>
            <a:r>
              <a:rPr lang="de-DE" sz="1400" dirty="0">
                <a:latin typeface="+mn-lt"/>
              </a:rPr>
              <a:t>Lenkt Analyse, strukturiert Argumentation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Titel: </a:t>
            </a:r>
            <a:r>
              <a:rPr lang="de-DE" sz="1400" dirty="0" smtClean="0">
                <a:latin typeface="+mn-lt"/>
              </a:rPr>
              <a:t>			</a:t>
            </a:r>
            <a:r>
              <a:rPr lang="de-DE" sz="1400" dirty="0">
                <a:latin typeface="+mn-lt"/>
              </a:rPr>
              <a:t>Weckt Interesse, vermittelt ersten thematischen Überblick</a:t>
            </a:r>
            <a:endParaRPr lang="de-DE" sz="1400" dirty="0">
              <a:latin typeface="+mn-lt"/>
            </a:endParaRPr>
          </a:p>
          <a:p>
            <a:pPr marL="228600" indent="-2286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de-DE" sz="1400" dirty="0" smtClean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1400" dirty="0" smtClean="0">
                <a:latin typeface="+mn-lt"/>
              </a:rPr>
              <a:t>Beispiel Forschungsfrage: 	</a:t>
            </a:r>
            <a:r>
              <a:rPr lang="de-DE" sz="1400" dirty="0">
                <a:latin typeface="+mn-lt"/>
              </a:rPr>
              <a:t>„Welche wirtschaftlichen und institutionellen Faktoren beeinflussen die Gründung von </a:t>
            </a:r>
            <a:r>
              <a:rPr lang="de-DE" sz="1400" dirty="0" smtClean="0">
                <a:latin typeface="+mn-lt"/>
              </a:rPr>
              <a:t>						Unternehmen </a:t>
            </a:r>
            <a:r>
              <a:rPr lang="de-DE" sz="1400" dirty="0">
                <a:latin typeface="+mn-lt"/>
              </a:rPr>
              <a:t>aus deutschen Hochschulen seit 2010</a:t>
            </a:r>
            <a:r>
              <a:rPr lang="de-DE" sz="1400" dirty="0" smtClean="0">
                <a:latin typeface="+mn-lt"/>
              </a:rPr>
              <a:t>?“</a:t>
            </a:r>
            <a:endParaRPr lang="de-DE" sz="1400" dirty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1400" dirty="0">
                <a:latin typeface="+mn-lt"/>
              </a:rPr>
              <a:t>Beispiel </a:t>
            </a:r>
            <a:r>
              <a:rPr lang="de-DE" sz="1400" dirty="0" smtClean="0">
                <a:latin typeface="+mn-lt"/>
              </a:rPr>
              <a:t>Titel (auf Deckblatt):	</a:t>
            </a:r>
            <a:r>
              <a:rPr lang="de-DE" sz="1400" dirty="0">
                <a:latin typeface="+mn-lt"/>
              </a:rPr>
              <a:t>„Determinanten und Trends von Hochschulausgründungen in Deutschland – Eine Analyse </a:t>
            </a:r>
            <a:r>
              <a:rPr lang="de-DE" sz="1400" dirty="0" smtClean="0">
                <a:latin typeface="+mn-lt"/>
              </a:rPr>
              <a:t>					seit 2010“</a:t>
            </a:r>
            <a:endParaRPr lang="de-DE" sz="1400" dirty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de-DE" sz="1400" dirty="0" smtClean="0">
              <a:latin typeface="+mn-lt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de-DE" sz="1400" dirty="0" smtClean="0">
                <a:solidFill>
                  <a:srgbClr val="0070C0"/>
                </a:solidFill>
                <a:latin typeface="+mn-lt"/>
              </a:rPr>
              <a:t>Titel</a:t>
            </a:r>
            <a:r>
              <a:rPr lang="de-DE" sz="1400" dirty="0" smtClean="0">
                <a:latin typeface="+mn-lt"/>
              </a:rPr>
              <a:t>: </a:t>
            </a:r>
            <a:r>
              <a:rPr lang="de-DE" sz="1400" dirty="0" smtClean="0">
                <a:latin typeface="+mn-lt"/>
              </a:rPr>
              <a:t>informativ</a:t>
            </a:r>
            <a:r>
              <a:rPr lang="de-DE" sz="1400" dirty="0">
                <a:latin typeface="+mn-lt"/>
              </a:rPr>
              <a:t>, </a:t>
            </a:r>
            <a:r>
              <a:rPr lang="de-DE" sz="1400" dirty="0" smtClean="0">
                <a:latin typeface="+mn-lt"/>
              </a:rPr>
              <a:t>leserfreundlich					</a:t>
            </a:r>
            <a:r>
              <a:rPr lang="de-DE" sz="1400" dirty="0" smtClean="0">
                <a:latin typeface="+mn-lt"/>
              </a:rPr>
              <a:t>	</a:t>
            </a:r>
            <a:r>
              <a:rPr lang="de-DE" sz="1400" dirty="0" smtClean="0">
                <a:solidFill>
                  <a:srgbClr val="7030A0"/>
                </a:solidFill>
                <a:latin typeface="+mn-lt"/>
              </a:rPr>
              <a:t>Forschungsfrage</a:t>
            </a:r>
            <a:r>
              <a:rPr lang="de-DE" sz="1400" dirty="0" smtClean="0">
                <a:latin typeface="+mn-lt"/>
              </a:rPr>
              <a:t>: </a:t>
            </a:r>
            <a:r>
              <a:rPr lang="de-DE" sz="1400" dirty="0">
                <a:latin typeface="+mn-lt"/>
              </a:rPr>
              <a:t>präzise, analytisch</a:t>
            </a:r>
            <a:endParaRPr lang="de-DE" sz="14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676457" y="4767263"/>
            <a:ext cx="144015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1403647" y="560887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dirty="0"/>
              <a:t>Forschungsfrage vs. Titel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25762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3B5DBEF-7C05-80AC-09C4-0C2C7398D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64769"/>
            <a:ext cx="9144000" cy="407873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de-DE" sz="1300" u="sng" dirty="0">
                <a:latin typeface="+mn-lt"/>
              </a:rPr>
              <a:t>Einleitung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Vorstellung des Themas und seiner Relevanz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Formulierung der Forschungsfrage und ggf. Unterfragen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Kurzüberblick: Struktur und Hauptinhalte der Arbeit</a:t>
            </a:r>
          </a:p>
          <a:p>
            <a:pPr>
              <a:spcBef>
                <a:spcPts val="0"/>
              </a:spcBef>
            </a:pPr>
            <a:endParaRPr lang="de-DE" sz="13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de-DE" sz="1300" u="sng" dirty="0" smtClean="0">
                <a:latin typeface="+mn-lt"/>
              </a:rPr>
              <a:t>Durchführung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Forschungsfrage leitet Untersuchung und Analyse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Konstanter Bezug zur Forschungsfrage erhöht Kohärenz</a:t>
            </a:r>
          </a:p>
          <a:p>
            <a:pPr>
              <a:spcBef>
                <a:spcPts val="0"/>
              </a:spcBef>
            </a:pPr>
            <a:endParaRPr lang="de-DE" sz="13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de-DE" sz="1300" u="sng" dirty="0" smtClean="0">
                <a:latin typeface="+mn-lt"/>
              </a:rPr>
              <a:t>Ergebnisse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Direkte Beantwortung der Forschungsfrage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Einordnung und Interpretation im Diskussionsteil</a:t>
            </a:r>
          </a:p>
          <a:p>
            <a:pPr>
              <a:spcBef>
                <a:spcPts val="0"/>
              </a:spcBef>
            </a:pPr>
            <a:endParaRPr lang="de-DE" sz="13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de-DE" sz="1300" u="sng" dirty="0" smtClean="0">
                <a:latin typeface="+mn-lt"/>
              </a:rPr>
              <a:t>Fazit</a:t>
            </a:r>
            <a:r>
              <a:rPr lang="de-DE" sz="1300" dirty="0" smtClean="0">
                <a:latin typeface="+mn-lt"/>
              </a:rPr>
              <a:t>:</a:t>
            </a:r>
            <a:endParaRPr lang="de-DE" sz="1300" dirty="0">
              <a:latin typeface="+mn-lt"/>
            </a:endParaRP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Zusammenfassende Beantwortung der Forschungsfrage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de-DE" sz="1300" dirty="0">
                <a:latin typeface="+mn-lt"/>
              </a:rPr>
              <a:t>Rückbezug auf die Einleitung und Relevanz des Themas</a:t>
            </a:r>
          </a:p>
          <a:p>
            <a:pPr>
              <a:spcBef>
                <a:spcPts val="0"/>
              </a:spcBef>
            </a:pPr>
            <a:endParaRPr lang="de-DE" sz="13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de-DE" sz="1300" u="sng" dirty="0" smtClean="0">
                <a:latin typeface="+mn-lt"/>
              </a:rPr>
              <a:t>Abstract</a:t>
            </a:r>
            <a:r>
              <a:rPr lang="de-DE" sz="1300" dirty="0" smtClean="0">
                <a:latin typeface="+mn-lt"/>
              </a:rPr>
              <a:t>:	Kurzzusammenfassung </a:t>
            </a:r>
            <a:r>
              <a:rPr lang="de-DE" sz="1300" dirty="0">
                <a:latin typeface="+mn-lt"/>
              </a:rPr>
              <a:t>inkl. Fragestellung und Schlüsselergebnisse</a:t>
            </a:r>
          </a:p>
          <a:p>
            <a:pPr>
              <a:spcBef>
                <a:spcPts val="0"/>
              </a:spcBef>
            </a:pPr>
            <a:endParaRPr lang="de-DE" sz="13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de-DE" sz="1300" dirty="0" smtClean="0">
                <a:solidFill>
                  <a:srgbClr val="7030A0"/>
                </a:solidFill>
                <a:latin typeface="+mn-lt"/>
              </a:rPr>
              <a:t>Hinweis</a:t>
            </a:r>
            <a:r>
              <a:rPr lang="de-DE" sz="1300" dirty="0" smtClean="0">
                <a:latin typeface="+mn-lt"/>
              </a:rPr>
              <a:t>:	Forschungsfrage </a:t>
            </a:r>
            <a:r>
              <a:rPr lang="de-DE" sz="1300" dirty="0">
                <a:latin typeface="+mn-lt"/>
              </a:rPr>
              <a:t>als roter Faden für logischen Aufbau und stringente Argumentation</a:t>
            </a:r>
          </a:p>
          <a:p>
            <a:pPr marL="228600" indent="-228600"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de-DE" sz="1300" dirty="0">
              <a:latin typeface="+mn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B7CA5EB-84F5-650F-881E-C182ED3F55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767263"/>
            <a:ext cx="288031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3F8E7B44-1EA1-2C02-52AB-6A21BA25CED7}"/>
              </a:ext>
            </a:extLst>
          </p:cNvPr>
          <p:cNvSpPr txBox="1">
            <a:spLocks/>
          </p:cNvSpPr>
          <p:nvPr/>
        </p:nvSpPr>
        <p:spPr>
          <a:xfrm>
            <a:off x="899592" y="627534"/>
            <a:ext cx="73448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400" dirty="0"/>
              <a:t>Die Forschungsfrage: Einleitung bis Fazit</a:t>
            </a:r>
          </a:p>
        </p:txBody>
      </p:sp>
    </p:spTree>
    <p:extLst>
      <p:ext uri="{BB962C8B-B14F-4D97-AF65-F5344CB8AC3E}">
        <p14:creationId xmlns:p14="http://schemas.microsoft.com/office/powerpoint/2010/main" val="35629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0cce59f-b200-4bec-a5b6-ae6101e8c6c2">
      <Terms xmlns="http://schemas.microsoft.com/office/infopath/2007/PartnerControls"/>
    </lcf76f155ced4ddcb4097134ff3c332f>
    <TaxCatchAll xmlns="db4f15b3-afa7-4763-acdc-a734bb7854b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ED2E597FF12C419FD0D8D80B052070" ma:contentTypeVersion="12" ma:contentTypeDescription="Ein neues Dokument erstellen." ma:contentTypeScope="" ma:versionID="6ee6eb089b2007a72a7db64d77ae3e68">
  <xsd:schema xmlns:xsd="http://www.w3.org/2001/XMLSchema" xmlns:xs="http://www.w3.org/2001/XMLSchema" xmlns:p="http://schemas.microsoft.com/office/2006/metadata/properties" xmlns:ns2="90cce59f-b200-4bec-a5b6-ae6101e8c6c2" xmlns:ns3="db4f15b3-afa7-4763-acdc-a734bb7854bb" targetNamespace="http://schemas.microsoft.com/office/2006/metadata/properties" ma:root="true" ma:fieldsID="7345692e8ed313c74041997a83802102" ns2:_="" ns3:_="">
    <xsd:import namespace="90cce59f-b200-4bec-a5b6-ae6101e8c6c2"/>
    <xsd:import namespace="db4f15b3-afa7-4763-acdc-a734bb785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ce59f-b200-4bec-a5b6-ae6101e8c6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e6611e7-32d6-4850-a1b3-d6f7e8ea0f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f15b3-afa7-4763-acdc-a734bb7854b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5ebc0131-fe79-4597-a026-605d0a3f79f5}" ma:internalName="TaxCatchAll" ma:showField="CatchAllData" ma:web="db4f15b3-afa7-4763-acdc-a734bb7854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633DE2-1A90-496D-A796-C7C89F7FBC70}">
  <ds:schemaRefs>
    <ds:schemaRef ds:uri="http://schemas.microsoft.com/office/2006/metadata/properties"/>
    <ds:schemaRef ds:uri="http://schemas.microsoft.com/office/infopath/2007/PartnerControls"/>
    <ds:schemaRef ds:uri="90cce59f-b200-4bec-a5b6-ae6101e8c6c2"/>
    <ds:schemaRef ds:uri="db4f15b3-afa7-4763-acdc-a734bb7854bb"/>
  </ds:schemaRefs>
</ds:datastoreItem>
</file>

<file path=customXml/itemProps2.xml><?xml version="1.0" encoding="utf-8"?>
<ds:datastoreItem xmlns:ds="http://schemas.openxmlformats.org/officeDocument/2006/customXml" ds:itemID="{5F7409DC-161D-4C43-BD7C-03B172B6EA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cce59f-b200-4bec-a5b6-ae6101e8c6c2"/>
    <ds:schemaRef ds:uri="db4f15b3-afa7-4763-acdc-a734bb7854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D51298-8200-4776-BAEB-051BEBC401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1847</Words>
  <Application>Microsoft Office PowerPoint</Application>
  <PresentationFormat>Bildschirmpräsentation (16:9)</PresentationFormat>
  <Paragraphs>327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30" baseType="lpstr">
      <vt:lpstr>Courier New</vt:lpstr>
      <vt:lpstr>TheSans UHH Bold Caps</vt:lpstr>
      <vt:lpstr>Calibri</vt:lpstr>
      <vt:lpstr>Wingdings</vt:lpstr>
      <vt:lpstr>TheSans UHH Regular</vt:lpstr>
      <vt:lpstr>Arial</vt:lpstr>
      <vt:lpstr>TheSans UHH</vt:lpstr>
      <vt:lpstr>TheSans UHH Bold Caps</vt:lpstr>
      <vt:lpstr>Folienmaster</vt:lpstr>
      <vt:lpstr>2. Die Basis wissenschaftlicher Arbeiten: Forschungsfrage und Gliederung                                                                           10.04.2024</vt:lpstr>
      <vt:lpstr>PowerPoint-Präsentation</vt:lpstr>
      <vt:lpstr>PowerPoint-Präsentation</vt:lpstr>
      <vt:lpstr>PowerPoint-Präsentation</vt:lpstr>
      <vt:lpstr>Das Schraubenmodell</vt:lpstr>
      <vt:lpstr>PowerPoint-Präsentation</vt:lpstr>
      <vt:lpstr>PowerPoint-Präsentation</vt:lpstr>
      <vt:lpstr>PowerPoint-Präsentation</vt:lpstr>
      <vt:lpstr>PowerPoint-Präsentation</vt:lpstr>
      <vt:lpstr>Bestandteile einer wissenschaftlichen Hausarbeit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Gliederungsebenen</vt:lpstr>
      <vt:lpstr>PowerPoint-Präsentation</vt:lpstr>
      <vt:lpstr>PowerPoint-Präsentation</vt:lpstr>
      <vt:lpstr>Quellen</vt:lpstr>
      <vt:lpstr>Dokumentation der KI-Nutzung für den Foliensatz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Spektor, Mark</cp:lastModifiedBy>
  <cp:revision>379</cp:revision>
  <dcterms:created xsi:type="dcterms:W3CDTF">2017-11-14T09:58:03Z</dcterms:created>
  <dcterms:modified xsi:type="dcterms:W3CDTF">2025-04-07T13:40:35Z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  <property fmtid="{D5CDD505-2E9C-101B-9397-08002B2CF9AE}" pid="3" name="ContentTypeId">
    <vt:lpwstr>0x010100CDED2E597FF12C419FD0D8D80B052070</vt:lpwstr>
  </property>
  <property fmtid="{D5CDD505-2E9C-101B-9397-08002B2CF9AE}" pid="4" name="MediaServiceImageTags">
    <vt:lpwstr/>
  </property>
</Properties>
</file>